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  <p:sldMasterId id="2147483665" r:id="rId2"/>
  </p:sldMasterIdLst>
  <p:notesMasterIdLst>
    <p:notesMasterId r:id="rId18"/>
  </p:notesMasterIdLst>
  <p:sldIdLst>
    <p:sldId id="450" r:id="rId3"/>
    <p:sldId id="527" r:id="rId4"/>
    <p:sldId id="531" r:id="rId5"/>
    <p:sldId id="472" r:id="rId6"/>
    <p:sldId id="533" r:id="rId7"/>
    <p:sldId id="530" r:id="rId8"/>
    <p:sldId id="489" r:id="rId9"/>
    <p:sldId id="539" r:id="rId10"/>
    <p:sldId id="532" r:id="rId11"/>
    <p:sldId id="536" r:id="rId12"/>
    <p:sldId id="535" r:id="rId13"/>
    <p:sldId id="537" r:id="rId14"/>
    <p:sldId id="534" r:id="rId15"/>
    <p:sldId id="538" r:id="rId16"/>
    <p:sldId id="278" r:id="rId17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19"/>
      <p:bold r:id="rId20"/>
      <p:italic r:id="rId21"/>
      <p:boldItalic r:id="rId22"/>
    </p:embeddedFont>
    <p:embeddedFont>
      <p:font typeface="Raleway ExtraBold" pitchFamily="2" charset="0"/>
      <p:bold r:id="rId23"/>
      <p:boldItalic r:id="rId24"/>
    </p:embeddedFont>
    <p:embeddedFont>
      <p:font typeface="Roboto Slab" panose="020B0604020202020204" charset="0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arzyna Skroban" initials="KS" lastIdx="1" clrIdx="0">
    <p:extLst>
      <p:ext uri="{19B8F6BF-5375-455C-9EA6-DF929625EA0E}">
        <p15:presenceInfo xmlns:p15="http://schemas.microsoft.com/office/powerpoint/2012/main" userId="475d8c93aad30bf1" providerId="Windows Live"/>
      </p:ext>
    </p:extLst>
  </p:cmAuthor>
  <p:cmAuthor id="2" name="Kasia" initials="K" lastIdx="1" clrIdx="1">
    <p:extLst>
      <p:ext uri="{19B8F6BF-5375-455C-9EA6-DF929625EA0E}">
        <p15:presenceInfo xmlns:p15="http://schemas.microsoft.com/office/powerpoint/2012/main" userId="Kas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66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9F8A1AB-3BFC-436E-B2E9-470784AE2A63}">
  <a:tblStyle styleId="{39F8A1AB-3BFC-436E-B2E9-470784AE2A6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73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94b42b6a_0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394b42b6a_0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169100" y="400050"/>
            <a:ext cx="7554900" cy="3842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533400" y="1440375"/>
            <a:ext cx="5041200" cy="3150600"/>
          </a:xfrm>
          <a:prstGeom prst="rect">
            <a:avLst/>
          </a:prstGeom>
          <a:ln w="1143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None/>
              <a:defRPr sz="6000">
                <a:solidFill>
                  <a:srgbClr val="11111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None/>
              <a:defRPr sz="6000">
                <a:solidFill>
                  <a:srgbClr val="11111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None/>
              <a:defRPr sz="6000">
                <a:solidFill>
                  <a:srgbClr val="11111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None/>
              <a:defRPr sz="6000">
                <a:solidFill>
                  <a:srgbClr val="11111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None/>
              <a:defRPr sz="6000">
                <a:solidFill>
                  <a:srgbClr val="11111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None/>
              <a:defRPr sz="6000">
                <a:solidFill>
                  <a:srgbClr val="11111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None/>
              <a:defRPr sz="6000">
                <a:solidFill>
                  <a:srgbClr val="11111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None/>
              <a:defRPr sz="6000">
                <a:solidFill>
                  <a:srgbClr val="11111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None/>
              <a:defRPr sz="6000">
                <a:solidFill>
                  <a:srgbClr val="11111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/>
          <p:nvPr/>
        </p:nvSpPr>
        <p:spPr>
          <a:xfrm>
            <a:off x="1169100" y="721350"/>
            <a:ext cx="7441500" cy="3873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533400" y="552450"/>
            <a:ext cx="2106600" cy="12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203050" y="1132549"/>
            <a:ext cx="5185200" cy="326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□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▣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76209" y="469886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/>
          <p:nvPr/>
        </p:nvSpPr>
        <p:spPr>
          <a:xfrm>
            <a:off x="521275" y="560700"/>
            <a:ext cx="8036100" cy="40221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4297650" y="471791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7760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922000" y="1887378"/>
            <a:ext cx="3543300" cy="3027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4678687" y="1887378"/>
            <a:ext cx="3543300" cy="3027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925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922000" y="1887378"/>
            <a:ext cx="3543300" cy="3027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4678687" y="1887378"/>
            <a:ext cx="3543300" cy="3027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723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/>
          <p:nvPr/>
        </p:nvSpPr>
        <p:spPr>
          <a:xfrm>
            <a:off x="521275" y="560700"/>
            <a:ext cx="8036100" cy="40221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4297650" y="471791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5419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685800" y="2726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685800" y="38306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7445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3400" y="552450"/>
            <a:ext cx="2106600" cy="1257600"/>
          </a:xfrm>
          <a:prstGeom prst="rect">
            <a:avLst/>
          </a:prstGeom>
          <a:noFill/>
          <a:ln w="762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 Slab"/>
              <a:buNone/>
              <a:defRPr sz="24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 Slab"/>
              <a:buNone/>
              <a:defRPr sz="24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 Slab"/>
              <a:buNone/>
              <a:defRPr sz="24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 Slab"/>
              <a:buNone/>
              <a:defRPr sz="24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 Slab"/>
              <a:buNone/>
              <a:defRPr sz="24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 Slab"/>
              <a:buNone/>
              <a:defRPr sz="24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 Slab"/>
              <a:buNone/>
              <a:defRPr sz="24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 Slab"/>
              <a:buNone/>
              <a:defRPr sz="24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 Slab"/>
              <a:buNone/>
              <a:defRPr sz="24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203050" y="1132549"/>
            <a:ext cx="5185200" cy="32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□"/>
              <a:defRPr sz="24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■"/>
              <a:defRPr sz="24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▣"/>
              <a:defRPr sz="24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●"/>
              <a:defRPr sz="24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○"/>
              <a:defRPr sz="24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■"/>
              <a:defRPr sz="24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●"/>
              <a:defRPr sz="24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○"/>
              <a:defRPr sz="24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■"/>
              <a:defRPr sz="24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209" y="469886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rgbClr val="B7B7B7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buNone/>
              <a:defRPr sz="1300">
                <a:solidFill>
                  <a:srgbClr val="B7B7B7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buNone/>
              <a:defRPr sz="1300">
                <a:solidFill>
                  <a:srgbClr val="B7B7B7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buNone/>
              <a:defRPr sz="1300">
                <a:solidFill>
                  <a:srgbClr val="B7B7B7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buNone/>
              <a:defRPr sz="1300">
                <a:solidFill>
                  <a:srgbClr val="B7B7B7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buNone/>
              <a:defRPr sz="1300">
                <a:solidFill>
                  <a:srgbClr val="B7B7B7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buNone/>
              <a:defRPr sz="1300">
                <a:solidFill>
                  <a:srgbClr val="B7B7B7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buNone/>
              <a:defRPr sz="1300">
                <a:solidFill>
                  <a:srgbClr val="B7B7B7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buNone/>
              <a:defRPr sz="1300">
                <a:solidFill>
                  <a:srgbClr val="B7B7B7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64" r:id="rId3"/>
    <p:sldLayoutId id="2147483669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3400" y="552450"/>
            <a:ext cx="2106600" cy="1257600"/>
          </a:xfrm>
          <a:prstGeom prst="rect">
            <a:avLst/>
          </a:prstGeom>
          <a:noFill/>
          <a:ln w="762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 Slab"/>
              <a:buNone/>
              <a:defRPr sz="24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 Slab"/>
              <a:buNone/>
              <a:defRPr sz="24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 Slab"/>
              <a:buNone/>
              <a:defRPr sz="24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 Slab"/>
              <a:buNone/>
              <a:defRPr sz="24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 Slab"/>
              <a:buNone/>
              <a:defRPr sz="24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 Slab"/>
              <a:buNone/>
              <a:defRPr sz="24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 Slab"/>
              <a:buNone/>
              <a:defRPr sz="24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 Slab"/>
              <a:buNone/>
              <a:defRPr sz="24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 Slab"/>
              <a:buNone/>
              <a:defRPr sz="24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203050" y="1132549"/>
            <a:ext cx="5185200" cy="32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□"/>
              <a:defRPr sz="24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■"/>
              <a:defRPr sz="24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▣"/>
              <a:defRPr sz="24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●"/>
              <a:defRPr sz="24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○"/>
              <a:defRPr sz="24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■"/>
              <a:defRPr sz="24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●"/>
              <a:defRPr sz="24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○"/>
              <a:defRPr sz="24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■"/>
              <a:defRPr sz="24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209" y="469886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rgbClr val="B7B7B7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buNone/>
              <a:defRPr sz="1300">
                <a:solidFill>
                  <a:srgbClr val="B7B7B7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buNone/>
              <a:defRPr sz="1300">
                <a:solidFill>
                  <a:srgbClr val="B7B7B7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buNone/>
              <a:defRPr sz="1300">
                <a:solidFill>
                  <a:srgbClr val="B7B7B7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buNone/>
              <a:defRPr sz="1300">
                <a:solidFill>
                  <a:srgbClr val="B7B7B7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buNone/>
              <a:defRPr sz="1300">
                <a:solidFill>
                  <a:srgbClr val="B7B7B7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buNone/>
              <a:defRPr sz="1300">
                <a:solidFill>
                  <a:srgbClr val="B7B7B7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buNone/>
              <a:defRPr sz="1300">
                <a:solidFill>
                  <a:srgbClr val="B7B7B7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buNone/>
              <a:defRPr sz="1300">
                <a:solidFill>
                  <a:srgbClr val="B7B7B7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81700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627B35-3142-4079-9978-336B059F4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277" y="349074"/>
            <a:ext cx="6615772" cy="4137955"/>
          </a:xfrm>
          <a:prstGeom prst="rect">
            <a:avLst/>
          </a:prstGeom>
        </p:spPr>
      </p:pic>
      <p:sp>
        <p:nvSpPr>
          <p:cNvPr id="57" name="Google Shape;57;p12"/>
          <p:cNvSpPr txBox="1">
            <a:spLocks noGrp="1"/>
          </p:cNvSpPr>
          <p:nvPr>
            <p:ph type="ctrTitle"/>
          </p:nvPr>
        </p:nvSpPr>
        <p:spPr>
          <a:xfrm rot="21261660">
            <a:off x="1920365" y="3637892"/>
            <a:ext cx="6951766" cy="106645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3200" b="1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en-GB" sz="3200" b="1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en-GB" sz="3200" b="1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en-GB" sz="3200" b="1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en-GB" sz="3200" b="1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en-GB" sz="3200" b="1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en-GB" sz="3200" b="1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en-GB" sz="3200" b="1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en-GB" sz="3200" b="1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en-GB" sz="3200" b="1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en-GB" sz="3200" b="1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en-GB" sz="2800" b="1" strike="sngStrike" dirty="0">
                <a:solidFill>
                  <a:schemeClr val="bg1">
                    <a:lumMod val="50000"/>
                  </a:schemeClr>
                </a:solidFill>
              </a:rPr>
            </a:br>
            <a:br>
              <a:rPr lang="en-GB" sz="2800" b="1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pl-PL" sz="2800" b="1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pl-PL" sz="2800" b="1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en-GB" sz="2800" b="1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en-GB" sz="32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GB" sz="4000" b="1" dirty="0">
                <a:solidFill>
                  <a:schemeClr val="accent1"/>
                </a:solidFill>
              </a:rPr>
              <a:t>At the doctor’s </a:t>
            </a:r>
            <a:r>
              <a:rPr lang="pl-PL" sz="4000" b="1" dirty="0">
                <a:solidFill>
                  <a:schemeClr val="accent1"/>
                </a:solidFill>
              </a:rPr>
              <a:t> </a:t>
            </a:r>
            <a:endParaRPr sz="32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56297CD-EFD8-4B79-B001-51C145026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189" y="2683207"/>
            <a:ext cx="4482822" cy="25225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890E6F-08D0-4C6B-9F23-CAAA1CE4E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47" y="130980"/>
            <a:ext cx="5843238" cy="596636"/>
          </a:xfrm>
          <a:solidFill>
            <a:schemeClr val="bg1"/>
          </a:solidFill>
        </p:spPr>
        <p:txBody>
          <a:bodyPr/>
          <a:lstStyle/>
          <a:p>
            <a:r>
              <a:rPr lang="en-GB" sz="2000" b="1" dirty="0">
                <a:solidFill>
                  <a:schemeClr val="bg2">
                    <a:lumMod val="50000"/>
                  </a:schemeClr>
                </a:solidFill>
              </a:rPr>
              <a:t>What is the matter? Complete these dialogues.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5CFB16-A8BC-4EC7-A46B-83487CE9704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 smtClean="0">
                <a:ln>
                  <a:noFill/>
                </a:ln>
                <a:solidFill>
                  <a:srgbClr val="B7B7B7"/>
                </a:solidFill>
                <a:effectLst/>
                <a:uLnTx/>
                <a:uFillTx/>
                <a:latin typeface="Roboto Slab"/>
                <a:ea typeface="Roboto Slab"/>
                <a:sym typeface="Roboto Slab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lang="en" sz="1300" b="0" i="0" u="none" strike="noStrike" kern="0" cap="none" spc="0" normalizeH="0" baseline="0" noProof="0">
              <a:ln>
                <a:noFill/>
              </a:ln>
              <a:solidFill>
                <a:srgbClr val="B7B7B7"/>
              </a:solidFill>
              <a:effectLst/>
              <a:uLnTx/>
              <a:uFillTx/>
              <a:latin typeface="Roboto Slab"/>
              <a:ea typeface="Roboto Slab"/>
              <a:sym typeface="Roboto Slab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B25647E-C6B4-49FF-96A3-C5DBDB3F11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687575"/>
              </p:ext>
            </p:extLst>
          </p:nvPr>
        </p:nvGraphicFramePr>
        <p:xfrm>
          <a:off x="284547" y="940814"/>
          <a:ext cx="6181053" cy="3528352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638481">
                  <a:extLst>
                    <a:ext uri="{9D8B030D-6E8A-4147-A177-3AD203B41FA5}">
                      <a16:colId xmlns:a16="http://schemas.microsoft.com/office/drawing/2014/main" val="1060736101"/>
                    </a:ext>
                  </a:extLst>
                </a:gridCol>
                <a:gridCol w="3929537">
                  <a:extLst>
                    <a:ext uri="{9D8B030D-6E8A-4147-A177-3AD203B41FA5}">
                      <a16:colId xmlns:a16="http://schemas.microsoft.com/office/drawing/2014/main" val="4148626179"/>
                    </a:ext>
                  </a:extLst>
                </a:gridCol>
                <a:gridCol w="1613035">
                  <a:extLst>
                    <a:ext uri="{9D8B030D-6E8A-4147-A177-3AD203B41FA5}">
                      <a16:colId xmlns:a16="http://schemas.microsoft.com/office/drawing/2014/main" val="2526117848"/>
                    </a:ext>
                  </a:extLst>
                </a:gridCol>
              </a:tblGrid>
              <a:tr h="510832">
                <a:tc>
                  <a:txBody>
                    <a:bodyPr/>
                    <a:lstStyle/>
                    <a:p>
                      <a:endParaRPr lang="en-GB" sz="1600" dirty="0">
                        <a:latin typeface="Raleway ExtraBold" panose="020B060402020202020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Raleway ExtraBold" panose="020B0604020202020204" charset="0"/>
                        </a:rPr>
                        <a:t>I’m not feeling well.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Raleway ExtraBold" panose="020B0604020202020204" charset="0"/>
                        </a:rPr>
                        <a:t>   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681166"/>
                  </a:ext>
                </a:extLst>
              </a:tr>
              <a:tr h="510832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Raleway ExtraBold" panose="020B0604020202020204" charset="0"/>
                        </a:rPr>
                        <a:t>1.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Raleway ExtraBold" panose="020B0604020202020204" charset="0"/>
                        </a:rPr>
                        <a:t>Tom: </a:t>
                      </a:r>
                      <a:r>
                        <a:rPr lang="en-GB" sz="1600" dirty="0" err="1">
                          <a:latin typeface="Raleway ExtraBold" panose="020B0604020202020204" charset="0"/>
                        </a:rPr>
                        <a:t>Atchoo</a:t>
                      </a:r>
                      <a:r>
                        <a:rPr lang="en-GB" sz="1600" dirty="0">
                          <a:latin typeface="Raleway ExtraBold" panose="020B0604020202020204" charset="0"/>
                        </a:rPr>
                        <a:t>! </a:t>
                      </a:r>
                      <a:r>
                        <a:rPr lang="en-GB" sz="1600" dirty="0" err="1">
                          <a:latin typeface="Raleway ExtraBold" panose="020B0604020202020204" charset="0"/>
                        </a:rPr>
                        <a:t>Atchoo</a:t>
                      </a:r>
                      <a:r>
                        <a:rPr lang="en-GB" sz="1600" dirty="0">
                          <a:latin typeface="Raleway ExtraBold" panose="020B0604020202020204" charset="0"/>
                        </a:rPr>
                        <a:t>!</a:t>
                      </a:r>
                    </a:p>
                    <a:p>
                      <a:r>
                        <a:rPr lang="en-GB" sz="1600" dirty="0">
                          <a:latin typeface="Raleway ExtraBold" panose="020B0604020202020204" charset="0"/>
                        </a:rPr>
                        <a:t>Daisy: Bless you! Are you 1. _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latin typeface="Raleway ExtraBold" panose="020B0604020202020204" charset="0"/>
                        </a:rPr>
                        <a:t>okay</a:t>
                      </a:r>
                      <a:r>
                        <a:rPr lang="en-GB" sz="1600" dirty="0">
                          <a:latin typeface="Raleway ExtraBold" panose="020B0604020202020204" charset="0"/>
                        </a:rPr>
                        <a:t>__? </a:t>
                      </a:r>
                    </a:p>
                    <a:p>
                      <a:r>
                        <a:rPr lang="en-GB" sz="1600" dirty="0">
                          <a:latin typeface="Raleway ExtraBold" panose="020B0604020202020204" charset="0"/>
                        </a:rPr>
                        <a:t>Tom: I think I have a 2. _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latin typeface="Raleway ExtraBold" panose="020B0604020202020204" charset="0"/>
                        </a:rPr>
                        <a:t>cold</a:t>
                      </a:r>
                      <a:r>
                        <a:rPr lang="en-GB" sz="1600" dirty="0">
                          <a:latin typeface="Raleway ExtraBold" panose="020B0604020202020204" charset="0"/>
                        </a:rPr>
                        <a:t>__.</a:t>
                      </a:r>
                    </a:p>
                    <a:p>
                      <a:r>
                        <a:rPr lang="en-GB" sz="1600" dirty="0">
                          <a:latin typeface="Raleway ExtraBold" panose="020B0604020202020204" charset="0"/>
                        </a:rPr>
                        <a:t>Daisy: Do you have a high 3. _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latin typeface="Raleway ExtraBold" panose="020B0604020202020204" charset="0"/>
                        </a:rPr>
                        <a:t>temperature</a:t>
                      </a:r>
                      <a:r>
                        <a:rPr lang="en-GB" sz="1600" dirty="0">
                          <a:latin typeface="Raleway ExtraBold" panose="020B0604020202020204" charset="0"/>
                        </a:rPr>
                        <a:t>__?</a:t>
                      </a:r>
                    </a:p>
                    <a:p>
                      <a:r>
                        <a:rPr lang="en-GB" sz="1600" dirty="0">
                          <a:latin typeface="Raleway ExtraBold" panose="020B0604020202020204" charset="0"/>
                        </a:rPr>
                        <a:t>Tom: I think so. I also feel very 4. __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latin typeface="Raleway ExtraBold" panose="020B0604020202020204" charset="0"/>
                        </a:rPr>
                        <a:t>weak</a:t>
                      </a:r>
                      <a:r>
                        <a:rPr lang="en-GB" sz="1600" dirty="0">
                          <a:latin typeface="Raleway ExtraBold" panose="020B0604020202020204" charset="0"/>
                        </a:rPr>
                        <a:t>_.</a:t>
                      </a:r>
                    </a:p>
                    <a:p>
                      <a:r>
                        <a:rPr lang="en-GB" sz="1600" dirty="0">
                          <a:latin typeface="Raleway ExtraBold" panose="020B0604020202020204" charset="0"/>
                        </a:rPr>
                        <a:t>Daisy: You should stay at home and </a:t>
                      </a:r>
                    </a:p>
                    <a:p>
                      <a:r>
                        <a:rPr lang="en-GB" sz="1600" dirty="0">
                          <a:latin typeface="Raleway ExtraBold" panose="020B0604020202020204" charset="0"/>
                        </a:rPr>
                        <a:t>5. __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latin typeface="Raleway ExtraBold" panose="020B0604020202020204" charset="0"/>
                        </a:rPr>
                        <a:t>rest</a:t>
                      </a:r>
                      <a:r>
                        <a:rPr lang="en-GB" sz="1600" dirty="0">
                          <a:latin typeface="Raleway ExtraBold" panose="020B0604020202020204" charset="0"/>
                        </a:rPr>
                        <a:t>___. You can’t go to work like this!</a:t>
                      </a:r>
                    </a:p>
                    <a:p>
                      <a:r>
                        <a:rPr lang="en-GB" sz="1600" dirty="0">
                          <a:latin typeface="Raleway ExtraBold" panose="020B0604020202020204" charset="0"/>
                        </a:rPr>
                        <a:t>Tom: You’re right. I will 6. _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latin typeface="Raleway ExtraBold" panose="020B0604020202020204" charset="0"/>
                        </a:rPr>
                        <a:t>call</a:t>
                      </a:r>
                      <a:r>
                        <a:rPr lang="en-GB" sz="1600" dirty="0">
                          <a:latin typeface="Raleway ExtraBold" panose="020B0604020202020204" charset="0"/>
                        </a:rPr>
                        <a:t>_ in sick. 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i="1" dirty="0">
                          <a:solidFill>
                            <a:schemeClr val="bg1"/>
                          </a:solidFill>
                          <a:latin typeface="Raleway ExtraBold" panose="020B0604020202020204" charset="0"/>
                        </a:rPr>
                        <a:t>cold </a:t>
                      </a:r>
                    </a:p>
                    <a:p>
                      <a:r>
                        <a:rPr lang="en-GB" sz="1600" i="1" dirty="0">
                          <a:solidFill>
                            <a:schemeClr val="bg1"/>
                          </a:solidFill>
                          <a:latin typeface="Raleway ExtraBold" panose="020B0604020202020204" charset="0"/>
                        </a:rPr>
                        <a:t>okay</a:t>
                      </a:r>
                    </a:p>
                    <a:p>
                      <a:r>
                        <a:rPr lang="en-GB" sz="1600" i="1" dirty="0">
                          <a:solidFill>
                            <a:schemeClr val="bg1"/>
                          </a:solidFill>
                          <a:latin typeface="Raleway ExtraBold" panose="020B0604020202020204" charset="0"/>
                        </a:rPr>
                        <a:t>temperature </a:t>
                      </a:r>
                    </a:p>
                    <a:p>
                      <a:r>
                        <a:rPr lang="en-GB" sz="1600" i="1" dirty="0">
                          <a:solidFill>
                            <a:schemeClr val="bg1"/>
                          </a:solidFill>
                          <a:latin typeface="Raleway ExtraBold" panose="020B0604020202020204" charset="0"/>
                        </a:rPr>
                        <a:t>rest</a:t>
                      </a:r>
                    </a:p>
                    <a:p>
                      <a:r>
                        <a:rPr lang="en-GB" sz="1600" i="1" dirty="0">
                          <a:solidFill>
                            <a:schemeClr val="bg1"/>
                          </a:solidFill>
                          <a:latin typeface="Raleway ExtraBold" panose="020B0604020202020204" charset="0"/>
                        </a:rPr>
                        <a:t>weak</a:t>
                      </a:r>
                    </a:p>
                    <a:p>
                      <a:r>
                        <a:rPr lang="en-GB" sz="1600" i="1" dirty="0">
                          <a:solidFill>
                            <a:schemeClr val="bg1"/>
                          </a:solidFill>
                          <a:latin typeface="Raleway ExtraBold" panose="020B0604020202020204" charset="0"/>
                        </a:rPr>
                        <a:t>call 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2546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5312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B25647E-C6B4-49FF-96A3-C5DBDB3F11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8845511"/>
              </p:ext>
            </p:extLst>
          </p:nvPr>
        </p:nvGraphicFramePr>
        <p:xfrm>
          <a:off x="212547" y="1484168"/>
          <a:ext cx="6721053" cy="3528352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694261">
                  <a:extLst>
                    <a:ext uri="{9D8B030D-6E8A-4147-A177-3AD203B41FA5}">
                      <a16:colId xmlns:a16="http://schemas.microsoft.com/office/drawing/2014/main" val="1060736101"/>
                    </a:ext>
                  </a:extLst>
                </a:gridCol>
                <a:gridCol w="4272836">
                  <a:extLst>
                    <a:ext uri="{9D8B030D-6E8A-4147-A177-3AD203B41FA5}">
                      <a16:colId xmlns:a16="http://schemas.microsoft.com/office/drawing/2014/main" val="4148626179"/>
                    </a:ext>
                  </a:extLst>
                </a:gridCol>
                <a:gridCol w="1753956">
                  <a:extLst>
                    <a:ext uri="{9D8B030D-6E8A-4147-A177-3AD203B41FA5}">
                      <a16:colId xmlns:a16="http://schemas.microsoft.com/office/drawing/2014/main" val="2526117848"/>
                    </a:ext>
                  </a:extLst>
                </a:gridCol>
              </a:tblGrid>
              <a:tr h="510832">
                <a:tc>
                  <a:txBody>
                    <a:bodyPr/>
                    <a:lstStyle/>
                    <a:p>
                      <a:endParaRPr lang="en-GB" sz="1600" dirty="0">
                        <a:latin typeface="Raleway ExtraBold" panose="020B060402020202020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Raleway ExtraBold" panose="020B0604020202020204" charset="0"/>
                        </a:rPr>
                        <a:t>At the pharmacy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Raleway ExtraBold" panose="020B0604020202020204" charset="0"/>
                        </a:rPr>
                        <a:t>  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681166"/>
                  </a:ext>
                </a:extLst>
              </a:tr>
              <a:tr h="510832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Raleway ExtraBold" panose="020B0604020202020204" charset="0"/>
                        </a:rPr>
                        <a:t>2.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Raleway ExtraBold" panose="020B0604020202020204" charset="0"/>
                        </a:rPr>
                        <a:t>Pharmacist: Hello, can I 1. ____you? </a:t>
                      </a:r>
                    </a:p>
                    <a:p>
                      <a:r>
                        <a:rPr lang="en-GB" sz="1600" dirty="0">
                          <a:latin typeface="Raleway ExtraBold" panose="020B0604020202020204" charset="0"/>
                        </a:rPr>
                        <a:t>Customer: Yes, I think I have a 2. _____. I need some 3. _________. </a:t>
                      </a:r>
                    </a:p>
                    <a:p>
                      <a:r>
                        <a:rPr lang="en-GB" sz="1600" dirty="0">
                          <a:latin typeface="Raleway ExtraBold" panose="020B0604020202020204" charset="0"/>
                        </a:rPr>
                        <a:t>Pharmacist: How about some 4. _______? </a:t>
                      </a:r>
                    </a:p>
                    <a:p>
                      <a:r>
                        <a:rPr lang="en-GB" sz="1600" dirty="0">
                          <a:latin typeface="Raleway ExtraBold" panose="020B0604020202020204" charset="0"/>
                        </a:rPr>
                        <a:t>Customer: That’s great. I also need a </a:t>
                      </a:r>
                    </a:p>
                    <a:p>
                      <a:r>
                        <a:rPr lang="en-GB" sz="1600" dirty="0">
                          <a:latin typeface="Raleway ExtraBold" panose="020B0604020202020204" charset="0"/>
                        </a:rPr>
                        <a:t>5. _____ syrup. Could you also give me a box of 6.______? I keep sneezing a lot. </a:t>
                      </a:r>
                    </a:p>
                    <a:p>
                      <a:r>
                        <a:rPr lang="en-GB" sz="1600" dirty="0">
                          <a:latin typeface="Raleway ExtraBold" panose="020B0604020202020204" charset="0"/>
                        </a:rPr>
                        <a:t>Pharmacist: No problem, here you are. Remember to call your doctor if you don’t 7. _______ in the next few days. </a:t>
                      </a:r>
                    </a:p>
                    <a:p>
                      <a:r>
                        <a:rPr lang="en-GB" sz="1600" dirty="0">
                          <a:latin typeface="Raleway ExtraBold" panose="020B0604020202020204" charset="0"/>
                        </a:rPr>
                        <a:t>Customer: I’ll do that. Thank you. </a:t>
                      </a:r>
                    </a:p>
                    <a:p>
                      <a:endParaRPr lang="en-GB" sz="1600" dirty="0">
                        <a:latin typeface="Raleway ExtraBold" panose="020B060402020202020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i="1" dirty="0">
                        <a:solidFill>
                          <a:schemeClr val="bg1"/>
                        </a:solidFill>
                        <a:latin typeface="Raleway ExtraBold" panose="020B0604020202020204" charset="0"/>
                      </a:endParaRPr>
                    </a:p>
                    <a:p>
                      <a:endParaRPr lang="en-GB" sz="1600" i="1" dirty="0">
                        <a:solidFill>
                          <a:schemeClr val="bg1"/>
                        </a:solidFill>
                        <a:latin typeface="Raleway ExtraBold" panose="020B0604020202020204" charset="0"/>
                      </a:endParaRPr>
                    </a:p>
                    <a:p>
                      <a:endParaRPr lang="en-GB" sz="1600" i="1" dirty="0">
                        <a:solidFill>
                          <a:schemeClr val="bg1"/>
                        </a:solidFill>
                        <a:latin typeface="Raleway ExtraBold" panose="020B0604020202020204" charset="0"/>
                      </a:endParaRPr>
                    </a:p>
                    <a:p>
                      <a:endParaRPr lang="en-GB" sz="1600" i="1" dirty="0">
                        <a:solidFill>
                          <a:schemeClr val="bg1"/>
                        </a:solidFill>
                        <a:latin typeface="Raleway ExtraBold" panose="020B0604020202020204" charset="0"/>
                      </a:endParaRPr>
                    </a:p>
                    <a:p>
                      <a:endParaRPr lang="en-GB" sz="1600" i="1" dirty="0">
                        <a:solidFill>
                          <a:schemeClr val="bg1"/>
                        </a:solidFill>
                        <a:latin typeface="Raleway ExtraBold" panose="020B0604020202020204" charset="0"/>
                      </a:endParaRPr>
                    </a:p>
                    <a:p>
                      <a:r>
                        <a:rPr lang="en-GB" sz="1600" i="1" dirty="0">
                          <a:solidFill>
                            <a:schemeClr val="bg1"/>
                          </a:solidFill>
                          <a:latin typeface="Raleway ExtraBold" panose="020B0604020202020204" charset="0"/>
                        </a:rPr>
                        <a:t>medicines</a:t>
                      </a:r>
                    </a:p>
                    <a:p>
                      <a:r>
                        <a:rPr lang="en-GB" sz="1600" i="1" dirty="0">
                          <a:solidFill>
                            <a:schemeClr val="bg1"/>
                          </a:solidFill>
                          <a:latin typeface="Raleway ExtraBold" panose="020B0604020202020204" charset="0"/>
                        </a:rPr>
                        <a:t>cold </a:t>
                      </a:r>
                    </a:p>
                    <a:p>
                      <a:r>
                        <a:rPr lang="en-GB" sz="1600" i="1" dirty="0">
                          <a:solidFill>
                            <a:schemeClr val="bg1"/>
                          </a:solidFill>
                          <a:latin typeface="Raleway ExtraBold" panose="020B0604020202020204" charset="0"/>
                        </a:rPr>
                        <a:t>get better </a:t>
                      </a:r>
                    </a:p>
                    <a:p>
                      <a:r>
                        <a:rPr lang="en-GB" sz="1600" i="1" dirty="0">
                          <a:solidFill>
                            <a:schemeClr val="bg1"/>
                          </a:solidFill>
                          <a:latin typeface="Raleway ExtraBold" panose="020B0604020202020204" charset="0"/>
                        </a:rPr>
                        <a:t>help</a:t>
                      </a:r>
                    </a:p>
                    <a:p>
                      <a:r>
                        <a:rPr lang="en-GB" sz="1600" i="1" dirty="0">
                          <a:solidFill>
                            <a:schemeClr val="bg1"/>
                          </a:solidFill>
                          <a:latin typeface="Raleway ExtraBold" panose="020B0604020202020204" charset="0"/>
                        </a:rPr>
                        <a:t>cough</a:t>
                      </a:r>
                    </a:p>
                    <a:p>
                      <a:r>
                        <a:rPr lang="en-GB" sz="1600" i="1" dirty="0">
                          <a:solidFill>
                            <a:schemeClr val="bg1"/>
                          </a:solidFill>
                          <a:latin typeface="Raleway ExtraBold" panose="020B0604020202020204" charset="0"/>
                        </a:rPr>
                        <a:t>tissues</a:t>
                      </a:r>
                    </a:p>
                    <a:p>
                      <a:r>
                        <a:rPr lang="en-GB" sz="1600" i="1" dirty="0">
                          <a:solidFill>
                            <a:schemeClr val="bg1"/>
                          </a:solidFill>
                          <a:latin typeface="Raleway ExtraBold" panose="020B0604020202020204" charset="0"/>
                        </a:rPr>
                        <a:t>paracetamol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254691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0890E6F-08D0-4C6B-9F23-CAAA1CE4E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47" y="130980"/>
            <a:ext cx="5843238" cy="596636"/>
          </a:xfrm>
          <a:solidFill>
            <a:schemeClr val="bg1"/>
          </a:solidFill>
        </p:spPr>
        <p:txBody>
          <a:bodyPr/>
          <a:lstStyle/>
          <a:p>
            <a:r>
              <a:rPr lang="en-GB" sz="2000" b="1" dirty="0">
                <a:solidFill>
                  <a:schemeClr val="bg2">
                    <a:lumMod val="50000"/>
                  </a:schemeClr>
                </a:solidFill>
              </a:rPr>
              <a:t>What is the matter? Complete these dialogues.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5CFB16-A8BC-4EC7-A46B-83487CE9704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 smtClean="0">
                <a:ln>
                  <a:noFill/>
                </a:ln>
                <a:solidFill>
                  <a:srgbClr val="B7B7B7"/>
                </a:solidFill>
                <a:effectLst/>
                <a:uLnTx/>
                <a:uFillTx/>
                <a:latin typeface="Roboto Slab"/>
                <a:ea typeface="Roboto Slab"/>
                <a:sym typeface="Roboto Slab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lang="en" sz="1300" b="0" i="0" u="none" strike="noStrike" kern="0" cap="none" spc="0" normalizeH="0" baseline="0" noProof="0">
              <a:ln>
                <a:noFill/>
              </a:ln>
              <a:solidFill>
                <a:srgbClr val="B7B7B7"/>
              </a:solidFill>
              <a:effectLst/>
              <a:uLnTx/>
              <a:uFillTx/>
              <a:latin typeface="Roboto Slab"/>
              <a:ea typeface="Roboto Slab"/>
              <a:sym typeface="Roboto Slab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6C4CB8-AA17-4366-BE2F-621413DE2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1999" y="501504"/>
            <a:ext cx="3982001" cy="265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68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B25647E-C6B4-49FF-96A3-C5DBDB3F11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292563"/>
              </p:ext>
            </p:extLst>
          </p:nvPr>
        </p:nvGraphicFramePr>
        <p:xfrm>
          <a:off x="198147" y="1395508"/>
          <a:ext cx="7052253" cy="3772192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728473">
                  <a:extLst>
                    <a:ext uri="{9D8B030D-6E8A-4147-A177-3AD203B41FA5}">
                      <a16:colId xmlns:a16="http://schemas.microsoft.com/office/drawing/2014/main" val="1060736101"/>
                    </a:ext>
                  </a:extLst>
                </a:gridCol>
                <a:gridCol w="4483393">
                  <a:extLst>
                    <a:ext uri="{9D8B030D-6E8A-4147-A177-3AD203B41FA5}">
                      <a16:colId xmlns:a16="http://schemas.microsoft.com/office/drawing/2014/main" val="4148626179"/>
                    </a:ext>
                  </a:extLst>
                </a:gridCol>
                <a:gridCol w="1840387">
                  <a:extLst>
                    <a:ext uri="{9D8B030D-6E8A-4147-A177-3AD203B41FA5}">
                      <a16:colId xmlns:a16="http://schemas.microsoft.com/office/drawing/2014/main" val="2526117848"/>
                    </a:ext>
                  </a:extLst>
                </a:gridCol>
              </a:tblGrid>
              <a:tr h="510832">
                <a:tc>
                  <a:txBody>
                    <a:bodyPr/>
                    <a:lstStyle/>
                    <a:p>
                      <a:endParaRPr lang="en-GB" sz="1600" dirty="0">
                        <a:latin typeface="Raleway ExtraBold" panose="020B060402020202020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Raleway ExtraBold" panose="020B0604020202020204" charset="0"/>
                        </a:rPr>
                        <a:t>At the pharmacy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Raleway ExtraBold" panose="020B0604020202020204" charset="0"/>
                        </a:rPr>
                        <a:t>  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681166"/>
                  </a:ext>
                </a:extLst>
              </a:tr>
              <a:tr h="510832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Raleway ExtraBold" panose="020B0604020202020204" charset="0"/>
                        </a:rPr>
                        <a:t>2.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Raleway ExtraBold" panose="020B0604020202020204" charset="0"/>
                        </a:rPr>
                        <a:t>Pharmacist: Hello, can I 1. _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latin typeface="Raleway ExtraBold" panose="020B0604020202020204" charset="0"/>
                        </a:rPr>
                        <a:t>help</a:t>
                      </a:r>
                      <a:r>
                        <a:rPr lang="en-GB" sz="1600" dirty="0" err="1">
                          <a:latin typeface="Raleway ExtraBold" panose="020B0604020202020204" charset="0"/>
                        </a:rPr>
                        <a:t>___you</a:t>
                      </a:r>
                      <a:r>
                        <a:rPr lang="en-GB" sz="1600" dirty="0">
                          <a:latin typeface="Raleway ExtraBold" panose="020B0604020202020204" charset="0"/>
                        </a:rPr>
                        <a:t>? </a:t>
                      </a:r>
                    </a:p>
                    <a:p>
                      <a:r>
                        <a:rPr lang="en-GB" sz="1600" dirty="0">
                          <a:latin typeface="Raleway ExtraBold" panose="020B0604020202020204" charset="0"/>
                        </a:rPr>
                        <a:t>Customer: Yes, I think I have a 2. __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latin typeface="Raleway ExtraBold" panose="020B0604020202020204" charset="0"/>
                        </a:rPr>
                        <a:t>cold</a:t>
                      </a:r>
                      <a:r>
                        <a:rPr lang="en-GB" sz="1600" dirty="0">
                          <a:latin typeface="Raleway ExtraBold" panose="020B0604020202020204" charset="0"/>
                        </a:rPr>
                        <a:t>___. I need some 3. __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latin typeface="Raleway ExtraBold" panose="020B0604020202020204" charset="0"/>
                        </a:rPr>
                        <a:t>medicines</a:t>
                      </a:r>
                      <a:r>
                        <a:rPr lang="en-GB" sz="1600" dirty="0">
                          <a:latin typeface="Raleway ExtraBold" panose="020B0604020202020204" charset="0"/>
                        </a:rPr>
                        <a:t>___. </a:t>
                      </a:r>
                    </a:p>
                    <a:p>
                      <a:r>
                        <a:rPr lang="en-GB" sz="1600" dirty="0">
                          <a:latin typeface="Raleway ExtraBold" panose="020B0604020202020204" charset="0"/>
                        </a:rPr>
                        <a:t>Pharmacist: How about some 4. _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latin typeface="Raleway ExtraBold" panose="020B0604020202020204" charset="0"/>
                        </a:rPr>
                        <a:t>paracetamol</a:t>
                      </a:r>
                      <a:r>
                        <a:rPr lang="en-GB" sz="1600" dirty="0">
                          <a:latin typeface="Raleway ExtraBold" panose="020B0604020202020204" charset="0"/>
                        </a:rPr>
                        <a:t>__? </a:t>
                      </a:r>
                    </a:p>
                    <a:p>
                      <a:r>
                        <a:rPr lang="en-GB" sz="1600" dirty="0">
                          <a:latin typeface="Raleway ExtraBold" panose="020B0604020202020204" charset="0"/>
                        </a:rPr>
                        <a:t>Customer: That’s great. I also need a </a:t>
                      </a:r>
                    </a:p>
                    <a:p>
                      <a:r>
                        <a:rPr lang="en-GB" sz="1600" dirty="0">
                          <a:latin typeface="Raleway ExtraBold" panose="020B0604020202020204" charset="0"/>
                        </a:rPr>
                        <a:t>5. _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latin typeface="Raleway ExtraBold" panose="020B0604020202020204" charset="0"/>
                        </a:rPr>
                        <a:t>cough</a:t>
                      </a:r>
                      <a:r>
                        <a:rPr lang="en-GB" sz="1600" dirty="0" err="1">
                          <a:latin typeface="Raleway ExtraBold" panose="020B0604020202020204" charset="0"/>
                        </a:rPr>
                        <a:t>___syrup</a:t>
                      </a:r>
                      <a:r>
                        <a:rPr lang="en-GB" sz="1600" dirty="0">
                          <a:latin typeface="Raleway ExtraBold" panose="020B0604020202020204" charset="0"/>
                        </a:rPr>
                        <a:t>. Could you also give me a box of 6._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latin typeface="Raleway ExtraBold" panose="020B0604020202020204" charset="0"/>
                        </a:rPr>
                        <a:t>tissues</a:t>
                      </a:r>
                      <a:r>
                        <a:rPr lang="en-GB" sz="1600" dirty="0">
                          <a:latin typeface="Raleway ExtraBold" panose="020B0604020202020204" charset="0"/>
                        </a:rPr>
                        <a:t>__? I keep sneezing a lot. </a:t>
                      </a:r>
                    </a:p>
                    <a:p>
                      <a:r>
                        <a:rPr lang="en-GB" sz="1600" dirty="0">
                          <a:latin typeface="Raleway ExtraBold" panose="020B0604020202020204" charset="0"/>
                        </a:rPr>
                        <a:t>Pharmacist: No problem, here you are. Remember to call your doctor if you don’t 7. _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latin typeface="Raleway ExtraBold" panose="020B0604020202020204" charset="0"/>
                        </a:rPr>
                        <a:t>get better</a:t>
                      </a:r>
                      <a:r>
                        <a:rPr lang="en-GB" sz="1600" dirty="0">
                          <a:latin typeface="Raleway ExtraBold" panose="020B0604020202020204" charset="0"/>
                        </a:rPr>
                        <a:t>__ in the next few days. </a:t>
                      </a:r>
                    </a:p>
                    <a:p>
                      <a:r>
                        <a:rPr lang="en-GB" sz="1600" dirty="0">
                          <a:latin typeface="Raleway ExtraBold" panose="020B0604020202020204" charset="0"/>
                        </a:rPr>
                        <a:t>Customer: I’ll do that. Thank you. </a:t>
                      </a:r>
                    </a:p>
                    <a:p>
                      <a:endParaRPr lang="en-GB" sz="1600" dirty="0">
                        <a:latin typeface="Raleway ExtraBold" panose="020B060402020202020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i="1" dirty="0">
                        <a:solidFill>
                          <a:schemeClr val="bg1"/>
                        </a:solidFill>
                        <a:latin typeface="Raleway ExtraBold" panose="020B0604020202020204" charset="0"/>
                      </a:endParaRPr>
                    </a:p>
                    <a:p>
                      <a:endParaRPr lang="en-GB" sz="1600" i="1" dirty="0">
                        <a:solidFill>
                          <a:schemeClr val="bg1"/>
                        </a:solidFill>
                        <a:latin typeface="Raleway ExtraBold" panose="020B0604020202020204" charset="0"/>
                      </a:endParaRPr>
                    </a:p>
                    <a:p>
                      <a:endParaRPr lang="en-GB" sz="1600" i="1" dirty="0">
                        <a:solidFill>
                          <a:schemeClr val="bg1"/>
                        </a:solidFill>
                        <a:latin typeface="Raleway ExtraBold" panose="020B0604020202020204" charset="0"/>
                      </a:endParaRPr>
                    </a:p>
                    <a:p>
                      <a:endParaRPr lang="en-GB" sz="1600" i="1" dirty="0">
                        <a:solidFill>
                          <a:schemeClr val="bg1"/>
                        </a:solidFill>
                        <a:latin typeface="Raleway ExtraBold" panose="020B0604020202020204" charset="0"/>
                      </a:endParaRPr>
                    </a:p>
                    <a:p>
                      <a:endParaRPr lang="en-GB" sz="1600" i="1" dirty="0">
                        <a:solidFill>
                          <a:schemeClr val="bg1"/>
                        </a:solidFill>
                        <a:latin typeface="Raleway ExtraBold" panose="020B0604020202020204" charset="0"/>
                      </a:endParaRPr>
                    </a:p>
                    <a:p>
                      <a:r>
                        <a:rPr lang="en-GB" sz="1600" i="1" dirty="0">
                          <a:solidFill>
                            <a:schemeClr val="bg1"/>
                          </a:solidFill>
                          <a:latin typeface="Raleway ExtraBold" panose="020B0604020202020204" charset="0"/>
                        </a:rPr>
                        <a:t>medicines</a:t>
                      </a:r>
                    </a:p>
                    <a:p>
                      <a:r>
                        <a:rPr lang="en-GB" sz="1600" i="1" dirty="0">
                          <a:solidFill>
                            <a:schemeClr val="bg1"/>
                          </a:solidFill>
                          <a:latin typeface="Raleway ExtraBold" panose="020B0604020202020204" charset="0"/>
                        </a:rPr>
                        <a:t>cold </a:t>
                      </a:r>
                    </a:p>
                    <a:p>
                      <a:r>
                        <a:rPr lang="en-GB" sz="1600" i="1" dirty="0">
                          <a:solidFill>
                            <a:schemeClr val="bg1"/>
                          </a:solidFill>
                          <a:latin typeface="Raleway ExtraBold" panose="020B0604020202020204" charset="0"/>
                        </a:rPr>
                        <a:t>get better </a:t>
                      </a:r>
                    </a:p>
                    <a:p>
                      <a:r>
                        <a:rPr lang="en-GB" sz="1600" i="1" dirty="0">
                          <a:solidFill>
                            <a:schemeClr val="bg1"/>
                          </a:solidFill>
                          <a:latin typeface="Raleway ExtraBold" panose="020B0604020202020204" charset="0"/>
                        </a:rPr>
                        <a:t>help</a:t>
                      </a:r>
                    </a:p>
                    <a:p>
                      <a:r>
                        <a:rPr lang="en-GB" sz="1600" i="1" dirty="0">
                          <a:solidFill>
                            <a:schemeClr val="bg1"/>
                          </a:solidFill>
                          <a:latin typeface="Raleway ExtraBold" panose="020B0604020202020204" charset="0"/>
                        </a:rPr>
                        <a:t>cough</a:t>
                      </a:r>
                    </a:p>
                    <a:p>
                      <a:r>
                        <a:rPr lang="en-GB" sz="1600" i="1" dirty="0">
                          <a:solidFill>
                            <a:schemeClr val="bg1"/>
                          </a:solidFill>
                          <a:latin typeface="Raleway ExtraBold" panose="020B0604020202020204" charset="0"/>
                        </a:rPr>
                        <a:t>tissues</a:t>
                      </a:r>
                    </a:p>
                    <a:p>
                      <a:r>
                        <a:rPr lang="en-GB" sz="1600" i="1" dirty="0">
                          <a:solidFill>
                            <a:schemeClr val="bg1"/>
                          </a:solidFill>
                          <a:latin typeface="Raleway ExtraBold" panose="020B0604020202020204" charset="0"/>
                        </a:rPr>
                        <a:t>paracetamol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254691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0890E6F-08D0-4C6B-9F23-CAAA1CE4E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47" y="130980"/>
            <a:ext cx="5843238" cy="596636"/>
          </a:xfrm>
          <a:solidFill>
            <a:schemeClr val="bg1"/>
          </a:solidFill>
        </p:spPr>
        <p:txBody>
          <a:bodyPr/>
          <a:lstStyle/>
          <a:p>
            <a:r>
              <a:rPr lang="en-GB" sz="2000" b="1" dirty="0">
                <a:solidFill>
                  <a:schemeClr val="bg2">
                    <a:lumMod val="50000"/>
                  </a:schemeClr>
                </a:solidFill>
              </a:rPr>
              <a:t>What is the matter? Complete these dialogues.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5CFB16-A8BC-4EC7-A46B-83487CE9704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 smtClean="0">
                <a:ln>
                  <a:noFill/>
                </a:ln>
                <a:solidFill>
                  <a:srgbClr val="B7B7B7"/>
                </a:solidFill>
                <a:effectLst/>
                <a:uLnTx/>
                <a:uFillTx/>
                <a:latin typeface="Roboto Slab"/>
                <a:ea typeface="Roboto Slab"/>
                <a:sym typeface="Roboto Slab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lang="en" sz="1300" b="0" i="0" u="none" strike="noStrike" kern="0" cap="none" spc="0" normalizeH="0" baseline="0" noProof="0">
              <a:ln>
                <a:noFill/>
              </a:ln>
              <a:solidFill>
                <a:srgbClr val="B7B7B7"/>
              </a:solidFill>
              <a:effectLst/>
              <a:uLnTx/>
              <a:uFillTx/>
              <a:latin typeface="Roboto Slab"/>
              <a:ea typeface="Roboto Slab"/>
              <a:sym typeface="Roboto Slab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6C4CB8-AA17-4366-BE2F-621413DE2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8519" y="782098"/>
            <a:ext cx="3623761" cy="241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21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90E6F-08D0-4C6B-9F23-CAAA1CE4E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47" y="130980"/>
            <a:ext cx="5843238" cy="596636"/>
          </a:xfrm>
          <a:solidFill>
            <a:schemeClr val="bg1"/>
          </a:solidFill>
        </p:spPr>
        <p:txBody>
          <a:bodyPr/>
          <a:lstStyle/>
          <a:p>
            <a:r>
              <a:rPr lang="en-GB" sz="2000" b="1" dirty="0">
                <a:solidFill>
                  <a:schemeClr val="bg2">
                    <a:lumMod val="50000"/>
                  </a:schemeClr>
                </a:solidFill>
              </a:rPr>
              <a:t>What is the matter? Complete these dialogues.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5CFB16-A8BC-4EC7-A46B-83487CE9704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 smtClean="0">
                <a:ln>
                  <a:noFill/>
                </a:ln>
                <a:solidFill>
                  <a:srgbClr val="B7B7B7"/>
                </a:solidFill>
                <a:effectLst/>
                <a:uLnTx/>
                <a:uFillTx/>
                <a:latin typeface="Roboto Slab"/>
                <a:ea typeface="Roboto Slab"/>
                <a:sym typeface="Roboto Slab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lang="en" sz="1300" b="0" i="0" u="none" strike="noStrike" kern="0" cap="none" spc="0" normalizeH="0" baseline="0" noProof="0">
              <a:ln>
                <a:noFill/>
              </a:ln>
              <a:solidFill>
                <a:srgbClr val="B7B7B7"/>
              </a:solidFill>
              <a:effectLst/>
              <a:uLnTx/>
              <a:uFillTx/>
              <a:latin typeface="Roboto Slab"/>
              <a:ea typeface="Roboto Slab"/>
              <a:sym typeface="Roboto Slab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B25647E-C6B4-49FF-96A3-C5DBDB3F11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217470"/>
              </p:ext>
            </p:extLst>
          </p:nvPr>
        </p:nvGraphicFramePr>
        <p:xfrm>
          <a:off x="284547" y="864902"/>
          <a:ext cx="6181053" cy="3162592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638481">
                  <a:extLst>
                    <a:ext uri="{9D8B030D-6E8A-4147-A177-3AD203B41FA5}">
                      <a16:colId xmlns:a16="http://schemas.microsoft.com/office/drawing/2014/main" val="1060736101"/>
                    </a:ext>
                  </a:extLst>
                </a:gridCol>
                <a:gridCol w="3929537">
                  <a:extLst>
                    <a:ext uri="{9D8B030D-6E8A-4147-A177-3AD203B41FA5}">
                      <a16:colId xmlns:a16="http://schemas.microsoft.com/office/drawing/2014/main" val="4148626179"/>
                    </a:ext>
                  </a:extLst>
                </a:gridCol>
                <a:gridCol w="1613035">
                  <a:extLst>
                    <a:ext uri="{9D8B030D-6E8A-4147-A177-3AD203B41FA5}">
                      <a16:colId xmlns:a16="http://schemas.microsoft.com/office/drawing/2014/main" val="2526117848"/>
                    </a:ext>
                  </a:extLst>
                </a:gridCol>
              </a:tblGrid>
              <a:tr h="510832">
                <a:tc>
                  <a:txBody>
                    <a:bodyPr/>
                    <a:lstStyle/>
                    <a:p>
                      <a:endParaRPr lang="en-GB" sz="1400" dirty="0">
                        <a:latin typeface="Raleway ExtraBold" panose="020B060402020202020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Raleway ExtraBold" panose="020B0604020202020204" charset="0"/>
                        </a:rPr>
                        <a:t>My daughter is sick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Raleway ExtraBold" panose="020B0604020202020204" charset="0"/>
                        </a:rPr>
                        <a:t>   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681166"/>
                  </a:ext>
                </a:extLst>
              </a:tr>
              <a:tr h="510832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Raleway ExtraBold" panose="020B0604020202020204" charset="0"/>
                        </a:rPr>
                        <a:t>3.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Raleway ExtraBold" panose="020B0604020202020204" charset="0"/>
                        </a:rPr>
                        <a:t>School reception: Hello, Woodpark Primary School. </a:t>
                      </a:r>
                    </a:p>
                    <a:p>
                      <a:r>
                        <a:rPr lang="en-GB" sz="1400" dirty="0">
                          <a:latin typeface="Raleway ExtraBold" panose="020B0604020202020204" charset="0"/>
                        </a:rPr>
                        <a:t>Mum: Good morning, this is Diane’s mum 1. ______. </a:t>
                      </a:r>
                    </a:p>
                    <a:p>
                      <a:r>
                        <a:rPr lang="en-GB" sz="1400" dirty="0">
                          <a:latin typeface="Raleway ExtraBold" panose="020B0604020202020204" charset="0"/>
                        </a:rPr>
                        <a:t>School reception: Good morning. Is Diane alright? </a:t>
                      </a:r>
                    </a:p>
                    <a:p>
                      <a:r>
                        <a:rPr lang="en-GB" sz="1400" dirty="0">
                          <a:latin typeface="Raleway ExtraBold" panose="020B0604020202020204" charset="0"/>
                        </a:rPr>
                        <a:t>Mum: Diane’s not 2. ______ this morning. She has a 3.______ and a 4. ______. She’ll be 5. ____ from school today. </a:t>
                      </a:r>
                    </a:p>
                    <a:p>
                      <a:r>
                        <a:rPr lang="en-GB" sz="1400" dirty="0">
                          <a:latin typeface="Raleway ExtraBold" panose="020B0604020202020204" charset="0"/>
                        </a:rPr>
                        <a:t>Reception: That’s OK. I will let the teacher 6. _____. I hope she’ll get better 7. ______. </a:t>
                      </a:r>
                    </a:p>
                    <a:p>
                      <a:endParaRPr lang="en-GB" sz="1400" dirty="0">
                        <a:latin typeface="Raleway ExtraBold" panose="020B060402020202020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i="1" dirty="0">
                          <a:solidFill>
                            <a:schemeClr val="bg1"/>
                          </a:solidFill>
                          <a:latin typeface="Raleway ExtraBold" panose="020B0604020202020204" charset="0"/>
                        </a:rPr>
                        <a:t>soon</a:t>
                      </a:r>
                    </a:p>
                    <a:p>
                      <a:r>
                        <a:rPr lang="en-GB" sz="1400" i="1" dirty="0">
                          <a:solidFill>
                            <a:schemeClr val="bg1"/>
                          </a:solidFill>
                          <a:latin typeface="Raleway ExtraBold" panose="020B0604020202020204" charset="0"/>
                        </a:rPr>
                        <a:t>fever</a:t>
                      </a:r>
                    </a:p>
                    <a:p>
                      <a:r>
                        <a:rPr lang="en-GB" sz="1400" i="1" dirty="0">
                          <a:solidFill>
                            <a:schemeClr val="bg1"/>
                          </a:solidFill>
                          <a:latin typeface="Raleway ExtraBold" panose="020B0604020202020204" charset="0"/>
                        </a:rPr>
                        <a:t>absent</a:t>
                      </a:r>
                    </a:p>
                    <a:p>
                      <a:r>
                        <a:rPr lang="en-GB" sz="1400" i="1" dirty="0">
                          <a:solidFill>
                            <a:schemeClr val="bg1"/>
                          </a:solidFill>
                          <a:latin typeface="Raleway ExtraBold" panose="020B0604020202020204" charset="0"/>
                        </a:rPr>
                        <a:t>know</a:t>
                      </a:r>
                    </a:p>
                    <a:p>
                      <a:r>
                        <a:rPr lang="en-GB" sz="1400" i="1" dirty="0">
                          <a:solidFill>
                            <a:schemeClr val="bg1"/>
                          </a:solidFill>
                          <a:latin typeface="Raleway ExtraBold" panose="020B0604020202020204" charset="0"/>
                        </a:rPr>
                        <a:t>cough </a:t>
                      </a:r>
                    </a:p>
                    <a:p>
                      <a:r>
                        <a:rPr lang="en-GB" sz="1400" i="1" dirty="0">
                          <a:solidFill>
                            <a:schemeClr val="bg1"/>
                          </a:solidFill>
                          <a:latin typeface="Raleway ExtraBold" panose="020B0604020202020204" charset="0"/>
                        </a:rPr>
                        <a:t>calling</a:t>
                      </a:r>
                    </a:p>
                    <a:p>
                      <a:r>
                        <a:rPr lang="en-GB" sz="1400" i="1" dirty="0">
                          <a:solidFill>
                            <a:schemeClr val="bg1"/>
                          </a:solidFill>
                          <a:latin typeface="Raleway ExtraBold" panose="020B0604020202020204" charset="0"/>
                        </a:rPr>
                        <a:t>well </a:t>
                      </a:r>
                    </a:p>
                    <a:p>
                      <a:endParaRPr lang="en-GB" sz="1400" i="1" dirty="0">
                        <a:solidFill>
                          <a:schemeClr val="bg1"/>
                        </a:solidFill>
                        <a:latin typeface="Raleway ExtraBold" panose="020B060402020202020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254691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B58B5349-40B5-446D-AB1E-A333965FD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670" y="2858400"/>
            <a:ext cx="3994930" cy="228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859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90E6F-08D0-4C6B-9F23-CAAA1CE4E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47" y="130980"/>
            <a:ext cx="5843238" cy="596636"/>
          </a:xfrm>
          <a:solidFill>
            <a:schemeClr val="bg1"/>
          </a:solidFill>
        </p:spPr>
        <p:txBody>
          <a:bodyPr/>
          <a:lstStyle/>
          <a:p>
            <a:r>
              <a:rPr lang="en-GB" sz="2000" b="1" dirty="0">
                <a:solidFill>
                  <a:schemeClr val="bg2">
                    <a:lumMod val="50000"/>
                  </a:schemeClr>
                </a:solidFill>
              </a:rPr>
              <a:t>What is the matter? Complete these dialogues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5CFB16-A8BC-4EC7-A46B-83487CE9704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 smtClean="0">
                <a:ln>
                  <a:noFill/>
                </a:ln>
                <a:solidFill>
                  <a:srgbClr val="B7B7B7"/>
                </a:solidFill>
                <a:effectLst/>
                <a:uLnTx/>
                <a:uFillTx/>
                <a:latin typeface="Roboto Slab"/>
                <a:ea typeface="Roboto Slab"/>
                <a:sym typeface="Roboto Slab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14</a:t>
            </a:fld>
            <a:endParaRPr kumimoji="0" lang="en" sz="1300" b="0" i="0" u="none" strike="noStrike" kern="0" cap="none" spc="0" normalizeH="0" baseline="0" noProof="0">
              <a:ln>
                <a:noFill/>
              </a:ln>
              <a:solidFill>
                <a:srgbClr val="B7B7B7"/>
              </a:solidFill>
              <a:effectLst/>
              <a:uLnTx/>
              <a:uFillTx/>
              <a:latin typeface="Roboto Slab"/>
              <a:ea typeface="Roboto Slab"/>
              <a:sym typeface="Roboto Slab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B25647E-C6B4-49FF-96A3-C5DBDB3F11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920736"/>
              </p:ext>
            </p:extLst>
          </p:nvPr>
        </p:nvGraphicFramePr>
        <p:xfrm>
          <a:off x="263445" y="838358"/>
          <a:ext cx="6181053" cy="3375952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638481">
                  <a:extLst>
                    <a:ext uri="{9D8B030D-6E8A-4147-A177-3AD203B41FA5}">
                      <a16:colId xmlns:a16="http://schemas.microsoft.com/office/drawing/2014/main" val="1060736101"/>
                    </a:ext>
                  </a:extLst>
                </a:gridCol>
                <a:gridCol w="3929537">
                  <a:extLst>
                    <a:ext uri="{9D8B030D-6E8A-4147-A177-3AD203B41FA5}">
                      <a16:colId xmlns:a16="http://schemas.microsoft.com/office/drawing/2014/main" val="4148626179"/>
                    </a:ext>
                  </a:extLst>
                </a:gridCol>
                <a:gridCol w="1613035">
                  <a:extLst>
                    <a:ext uri="{9D8B030D-6E8A-4147-A177-3AD203B41FA5}">
                      <a16:colId xmlns:a16="http://schemas.microsoft.com/office/drawing/2014/main" val="2526117848"/>
                    </a:ext>
                  </a:extLst>
                </a:gridCol>
              </a:tblGrid>
              <a:tr h="510832">
                <a:tc>
                  <a:txBody>
                    <a:bodyPr/>
                    <a:lstStyle/>
                    <a:p>
                      <a:endParaRPr lang="en-GB" sz="1400" dirty="0">
                        <a:latin typeface="Raleway ExtraBold" panose="020B060402020202020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Raleway ExtraBold" panose="020B0604020202020204" charset="0"/>
                        </a:rPr>
                        <a:t>My daughter is sick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Raleway ExtraBold" panose="020B0604020202020204" charset="0"/>
                        </a:rPr>
                        <a:t>   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681166"/>
                  </a:ext>
                </a:extLst>
              </a:tr>
              <a:tr h="510832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Raleway ExtraBold" panose="020B0604020202020204" charset="0"/>
                        </a:rPr>
                        <a:t>3.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Raleway ExtraBold" panose="020B0604020202020204" charset="0"/>
                        </a:rPr>
                        <a:t>School reception: Hello, Woodpark Primary School. </a:t>
                      </a:r>
                    </a:p>
                    <a:p>
                      <a:r>
                        <a:rPr lang="en-GB" sz="1400" dirty="0">
                          <a:latin typeface="Raleway ExtraBold" panose="020B0604020202020204" charset="0"/>
                        </a:rPr>
                        <a:t>Mum: Good morning, this is Diane’s mum 1. _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Raleway ExtraBold" panose="020B0604020202020204" charset="0"/>
                        </a:rPr>
                        <a:t>calling</a:t>
                      </a:r>
                      <a:r>
                        <a:rPr lang="en-GB" sz="1400" dirty="0">
                          <a:latin typeface="Raleway ExtraBold" panose="020B0604020202020204" charset="0"/>
                        </a:rPr>
                        <a:t>___. </a:t>
                      </a:r>
                    </a:p>
                    <a:p>
                      <a:r>
                        <a:rPr lang="en-GB" sz="1400" dirty="0">
                          <a:latin typeface="Raleway ExtraBold" panose="020B0604020202020204" charset="0"/>
                        </a:rPr>
                        <a:t>School reception: Good morning. Is Diane alright? </a:t>
                      </a:r>
                    </a:p>
                    <a:p>
                      <a:r>
                        <a:rPr lang="en-GB" sz="1400" dirty="0">
                          <a:latin typeface="Raleway ExtraBold" panose="020B0604020202020204" charset="0"/>
                        </a:rPr>
                        <a:t>Mum: Diane’s not 2. __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Raleway ExtraBold" panose="020B0604020202020204" charset="0"/>
                        </a:rPr>
                        <a:t>well</a:t>
                      </a:r>
                      <a:r>
                        <a:rPr lang="en-GB" sz="1400" dirty="0">
                          <a:latin typeface="Raleway ExtraBold" panose="020B0604020202020204" charset="0"/>
                        </a:rPr>
                        <a:t>__ this morning. She has a 3.__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Raleway ExtraBold" panose="020B0604020202020204" charset="0"/>
                        </a:rPr>
                        <a:t>fever</a:t>
                      </a:r>
                      <a:r>
                        <a:rPr lang="en-GB" sz="1400" dirty="0">
                          <a:latin typeface="Raleway ExtraBold" panose="020B0604020202020204" charset="0"/>
                        </a:rPr>
                        <a:t>_ and a 4. __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Raleway ExtraBold" panose="020B0604020202020204" charset="0"/>
                        </a:rPr>
                        <a:t>cough</a:t>
                      </a:r>
                      <a:r>
                        <a:rPr lang="en-GB" sz="1400" dirty="0">
                          <a:latin typeface="Raleway ExtraBold" panose="020B0604020202020204" charset="0"/>
                        </a:rPr>
                        <a:t>_. She’ll be 5. __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Raleway ExtraBold" panose="020B0604020202020204" charset="0"/>
                        </a:rPr>
                        <a:t>absent</a:t>
                      </a:r>
                      <a:r>
                        <a:rPr lang="en-GB" sz="1400" dirty="0">
                          <a:latin typeface="Raleway ExtraBold" panose="020B0604020202020204" charset="0"/>
                        </a:rPr>
                        <a:t>__ from school today. </a:t>
                      </a:r>
                    </a:p>
                    <a:p>
                      <a:r>
                        <a:rPr lang="en-GB" sz="1400" dirty="0">
                          <a:latin typeface="Raleway ExtraBold" panose="020B0604020202020204" charset="0"/>
                        </a:rPr>
                        <a:t>Reception: That’s OK. I will let the teacher 6. _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Raleway ExtraBold" panose="020B0604020202020204" charset="0"/>
                        </a:rPr>
                        <a:t>know</a:t>
                      </a:r>
                      <a:r>
                        <a:rPr lang="en-GB" sz="1400" dirty="0">
                          <a:latin typeface="Raleway ExtraBold" panose="020B0604020202020204" charset="0"/>
                        </a:rPr>
                        <a:t>____. I hope she’ll get better 7. __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Raleway ExtraBold" panose="020B0604020202020204" charset="0"/>
                        </a:rPr>
                        <a:t>soon</a:t>
                      </a:r>
                      <a:r>
                        <a:rPr lang="en-GB" sz="1400" dirty="0">
                          <a:latin typeface="Raleway ExtraBold" panose="020B0604020202020204" charset="0"/>
                        </a:rPr>
                        <a:t>__. </a:t>
                      </a:r>
                    </a:p>
                    <a:p>
                      <a:endParaRPr lang="en-GB" sz="1400" dirty="0">
                        <a:latin typeface="Raleway ExtraBold" panose="020B060402020202020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i="1" dirty="0">
                          <a:solidFill>
                            <a:schemeClr val="bg1"/>
                          </a:solidFill>
                          <a:latin typeface="Raleway ExtraBold" panose="020B0604020202020204" charset="0"/>
                        </a:rPr>
                        <a:t>soon</a:t>
                      </a:r>
                    </a:p>
                    <a:p>
                      <a:r>
                        <a:rPr lang="en-GB" sz="1400" i="1" dirty="0">
                          <a:solidFill>
                            <a:schemeClr val="bg1"/>
                          </a:solidFill>
                          <a:latin typeface="Raleway ExtraBold" panose="020B0604020202020204" charset="0"/>
                        </a:rPr>
                        <a:t>fever</a:t>
                      </a:r>
                    </a:p>
                    <a:p>
                      <a:r>
                        <a:rPr lang="en-GB" sz="1400" i="1" dirty="0">
                          <a:solidFill>
                            <a:schemeClr val="bg1"/>
                          </a:solidFill>
                          <a:latin typeface="Raleway ExtraBold" panose="020B0604020202020204" charset="0"/>
                        </a:rPr>
                        <a:t>absent</a:t>
                      </a:r>
                    </a:p>
                    <a:p>
                      <a:r>
                        <a:rPr lang="en-GB" sz="1400" i="1" dirty="0">
                          <a:solidFill>
                            <a:schemeClr val="bg1"/>
                          </a:solidFill>
                          <a:latin typeface="Raleway ExtraBold" panose="020B0604020202020204" charset="0"/>
                        </a:rPr>
                        <a:t>know</a:t>
                      </a:r>
                    </a:p>
                    <a:p>
                      <a:r>
                        <a:rPr lang="en-GB" sz="1400" i="1" dirty="0">
                          <a:solidFill>
                            <a:schemeClr val="bg1"/>
                          </a:solidFill>
                          <a:latin typeface="Raleway ExtraBold" panose="020B0604020202020204" charset="0"/>
                        </a:rPr>
                        <a:t>cough </a:t>
                      </a:r>
                    </a:p>
                    <a:p>
                      <a:r>
                        <a:rPr lang="en-GB" sz="1400" i="1" dirty="0">
                          <a:solidFill>
                            <a:schemeClr val="bg1"/>
                          </a:solidFill>
                          <a:latin typeface="Raleway ExtraBold" panose="020B0604020202020204" charset="0"/>
                        </a:rPr>
                        <a:t>calling</a:t>
                      </a:r>
                    </a:p>
                    <a:p>
                      <a:r>
                        <a:rPr lang="en-GB" sz="1400" i="1" dirty="0">
                          <a:solidFill>
                            <a:schemeClr val="bg1"/>
                          </a:solidFill>
                          <a:latin typeface="Raleway ExtraBold" panose="020B0604020202020204" charset="0"/>
                        </a:rPr>
                        <a:t>well </a:t>
                      </a:r>
                    </a:p>
                    <a:p>
                      <a:endParaRPr lang="en-GB" sz="1400" i="1" dirty="0">
                        <a:solidFill>
                          <a:schemeClr val="bg1"/>
                        </a:solidFill>
                        <a:latin typeface="Raleway ExtraBold" panose="020B060402020202020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254691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B58B5349-40B5-446D-AB1E-A333965FD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670" y="2858400"/>
            <a:ext cx="3994930" cy="228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680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3"/>
          <p:cNvSpPr txBox="1">
            <a:spLocks noGrp="1"/>
          </p:cNvSpPr>
          <p:nvPr>
            <p:ph type="ctrTitle" idx="4294967295"/>
          </p:nvPr>
        </p:nvSpPr>
        <p:spPr>
          <a:xfrm>
            <a:off x="2431925" y="878494"/>
            <a:ext cx="5617800" cy="587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thanks!</a:t>
            </a:r>
            <a:endParaRPr sz="4000"/>
          </a:p>
        </p:txBody>
      </p:sp>
      <p:sp>
        <p:nvSpPr>
          <p:cNvPr id="302" name="Google Shape;302;p33"/>
          <p:cNvSpPr txBox="1">
            <a:spLocks noGrp="1"/>
          </p:cNvSpPr>
          <p:nvPr>
            <p:ph type="subTitle" idx="4294967295"/>
          </p:nvPr>
        </p:nvSpPr>
        <p:spPr>
          <a:xfrm>
            <a:off x="2431925" y="1591725"/>
            <a:ext cx="56178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FFFFF"/>
                </a:solidFill>
                <a:highlight>
                  <a:srgbClr val="FF0000"/>
                </a:highlight>
              </a:rPr>
              <a:t>Any questions?</a:t>
            </a:r>
            <a:endParaRPr sz="4000">
              <a:solidFill>
                <a:srgbClr val="FFFFFF"/>
              </a:solidFill>
              <a:highlight>
                <a:srgbClr val="FF0000"/>
              </a:highlight>
            </a:endParaRPr>
          </a:p>
        </p:txBody>
      </p:sp>
      <p:sp>
        <p:nvSpPr>
          <p:cNvPr id="303" name="Google Shape;303;p33"/>
          <p:cNvSpPr txBox="1">
            <a:spLocks noGrp="1"/>
          </p:cNvSpPr>
          <p:nvPr>
            <p:ph type="body" idx="4294967295"/>
          </p:nvPr>
        </p:nvSpPr>
        <p:spPr>
          <a:xfrm>
            <a:off x="2431925" y="2552476"/>
            <a:ext cx="5537480" cy="17685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l-PL" sz="2000" dirty="0"/>
              <a:t>post </a:t>
            </a:r>
            <a:r>
              <a:rPr lang="pl-PL" sz="2000" dirty="0" err="1"/>
              <a:t>them</a:t>
            </a:r>
            <a:r>
              <a:rPr lang="pl-PL" sz="2000" dirty="0"/>
              <a:t> in </a:t>
            </a:r>
            <a:r>
              <a:rPr lang="pl-PL" sz="2000" dirty="0" err="1"/>
              <a:t>our</a:t>
            </a:r>
            <a:r>
              <a:rPr lang="pl-PL" sz="2000" dirty="0"/>
              <a:t> Facebook </a:t>
            </a:r>
            <a:r>
              <a:rPr lang="pl-PL" sz="2000" dirty="0" err="1"/>
              <a:t>group</a:t>
            </a:r>
            <a:r>
              <a:rPr lang="pl-PL" sz="2000" dirty="0"/>
              <a:t> </a:t>
            </a:r>
            <a:endParaRPr sz="2000" dirty="0"/>
          </a:p>
        </p:txBody>
      </p:sp>
      <p:sp>
        <p:nvSpPr>
          <p:cNvPr id="304" name="Google Shape;304;p33"/>
          <p:cNvSpPr/>
          <p:nvPr/>
        </p:nvSpPr>
        <p:spPr>
          <a:xfrm>
            <a:off x="373779" y="3436766"/>
            <a:ext cx="1295700" cy="12984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rPr>
              <a:t>?</a:t>
            </a:r>
            <a:endParaRPr sz="6000" b="1">
              <a:solidFill>
                <a:srgbClr val="11111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05" name="Google Shape;305;p33"/>
          <p:cNvSpPr txBox="1">
            <a:spLocks noGrp="1"/>
          </p:cNvSpPr>
          <p:nvPr>
            <p:ph type="sldNum" idx="12"/>
          </p:nvPr>
        </p:nvSpPr>
        <p:spPr>
          <a:xfrm>
            <a:off x="4297650" y="471791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55CD157-656A-4FB5-A228-C807A6257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141" y="165052"/>
            <a:ext cx="5962650" cy="4819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FEC8BA-3E79-4231-83C6-BE2E15DA9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61" y="158798"/>
            <a:ext cx="4841068" cy="516451"/>
          </a:xfrm>
        </p:spPr>
        <p:txBody>
          <a:bodyPr/>
          <a:lstStyle/>
          <a:p>
            <a:r>
              <a:rPr lang="en-GB" b="1" dirty="0">
                <a:solidFill>
                  <a:schemeClr val="bg2">
                    <a:lumMod val="50000"/>
                  </a:schemeClr>
                </a:solidFill>
              </a:rPr>
              <a:t>Do you know these body parts?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A2E6C-6F36-4E92-8B97-2ACA6D3A107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51853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E12F71-8965-4BEF-852A-D6084F3B5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2E8F7F-4DA4-4168-9F62-D9D15F094684}"/>
              </a:ext>
            </a:extLst>
          </p:cNvPr>
          <p:cNvSpPr txBox="1"/>
          <p:nvPr/>
        </p:nvSpPr>
        <p:spPr>
          <a:xfrm>
            <a:off x="7265576" y="2285898"/>
            <a:ext cx="958917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b="1" dirty="0"/>
              <a:t>by coach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83C14D-8A79-4C6D-B628-4C1BB39E1436}"/>
              </a:ext>
            </a:extLst>
          </p:cNvPr>
          <p:cNvSpPr txBox="1"/>
          <p:nvPr/>
        </p:nvSpPr>
        <p:spPr>
          <a:xfrm>
            <a:off x="6945686" y="4304549"/>
            <a:ext cx="760144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b="1" dirty="0"/>
              <a:t>by bus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5BEEFC7-2A03-4744-B9EB-F3836B9C2D47}"/>
              </a:ext>
            </a:extLst>
          </p:cNvPr>
          <p:cNvSpPr txBox="1"/>
          <p:nvPr/>
        </p:nvSpPr>
        <p:spPr>
          <a:xfrm>
            <a:off x="61703" y="-13476"/>
            <a:ext cx="7741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2">
                    <a:lumMod val="50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Can you label these? </a:t>
            </a:r>
            <a:r>
              <a:rPr lang="pl-PL" sz="3200" b="1" dirty="0">
                <a:solidFill>
                  <a:schemeClr val="bg2">
                    <a:lumMod val="50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GB" sz="3200" b="1" dirty="0">
                <a:solidFill>
                  <a:schemeClr val="bg2">
                    <a:lumMod val="50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</a:p>
          <a:p>
            <a:endParaRPr lang="en-GB" sz="1200" dirty="0">
              <a:solidFill>
                <a:schemeClr val="bg2">
                  <a:lumMod val="50000"/>
                </a:schemeClr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0D6861BB-3E7B-421B-9670-65DE96EC68E8}"/>
              </a:ext>
            </a:extLst>
          </p:cNvPr>
          <p:cNvSpPr txBox="1">
            <a:spLocks/>
          </p:cNvSpPr>
          <p:nvPr/>
        </p:nvSpPr>
        <p:spPr>
          <a:xfrm>
            <a:off x="61703" y="657025"/>
            <a:ext cx="4846177" cy="1248821"/>
          </a:xfrm>
          <a:prstGeom prst="rect">
            <a:avLst/>
          </a:prstGeom>
          <a:solidFill>
            <a:srgbClr val="FF33CC"/>
          </a:soli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/>
            <a:r>
              <a:rPr lang="en-GB" sz="1600" b="1" dirty="0">
                <a:solidFill>
                  <a:schemeClr val="bg1"/>
                </a:solidFill>
              </a:rPr>
              <a:t>ear   arm     hair    foot     finger      chest      hand      elbow   stomach (belly)   belly button   finger      knee       leg        nose     mouth         shoulder       hand    neck   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6E1B41-6453-4753-9550-55E9D4DD6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591" y="21925"/>
            <a:ext cx="429186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999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6E1B41-6453-4753-9550-55E9D4DD6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7438" y="0"/>
            <a:ext cx="4291860" cy="51435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E12F71-8965-4BEF-852A-D6084F3B5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CCD670-16D1-4EA8-A345-90FD286151F6}"/>
              </a:ext>
            </a:extLst>
          </p:cNvPr>
          <p:cNvSpPr txBox="1"/>
          <p:nvPr/>
        </p:nvSpPr>
        <p:spPr>
          <a:xfrm>
            <a:off x="5723402" y="668553"/>
            <a:ext cx="675012" cy="307777"/>
          </a:xfrm>
          <a:prstGeom prst="rect">
            <a:avLst/>
          </a:prstGeom>
          <a:solidFill>
            <a:srgbClr val="FF33CC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nose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73CEE6-0605-476C-AF24-B3C740615DD8}"/>
              </a:ext>
            </a:extLst>
          </p:cNvPr>
          <p:cNvSpPr txBox="1"/>
          <p:nvPr/>
        </p:nvSpPr>
        <p:spPr>
          <a:xfrm>
            <a:off x="4759933" y="2438876"/>
            <a:ext cx="1495922" cy="307777"/>
          </a:xfrm>
          <a:prstGeom prst="rect">
            <a:avLst/>
          </a:prstGeom>
          <a:solidFill>
            <a:srgbClr val="FF33CC"/>
          </a:solidFill>
        </p:spPr>
        <p:txBody>
          <a:bodyPr wrap="none" rtlCol="0">
            <a:spAutoFit/>
          </a:bodyPr>
          <a:lstStyle/>
          <a:p>
            <a:r>
              <a:rPr lang="en-GB" b="1" dirty="0"/>
              <a:t>stomach (belly)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DAEEAD9-ADE1-4758-BCEF-B6BDC4F696F2}"/>
              </a:ext>
            </a:extLst>
          </p:cNvPr>
          <p:cNvSpPr txBox="1"/>
          <p:nvPr/>
        </p:nvSpPr>
        <p:spPr>
          <a:xfrm>
            <a:off x="4897438" y="3373424"/>
            <a:ext cx="681597" cy="307777"/>
          </a:xfrm>
          <a:prstGeom prst="rect">
            <a:avLst/>
          </a:prstGeom>
          <a:solidFill>
            <a:srgbClr val="FF33CC"/>
          </a:solidFill>
        </p:spPr>
        <p:txBody>
          <a:bodyPr wrap="none" rtlCol="0">
            <a:spAutoFit/>
          </a:bodyPr>
          <a:lstStyle/>
          <a:p>
            <a:r>
              <a:rPr lang="en-GB" b="1" dirty="0"/>
              <a:t>finger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96A4F6E-B359-415F-AC5F-AAFCB61E60C9}"/>
              </a:ext>
            </a:extLst>
          </p:cNvPr>
          <p:cNvSpPr txBox="1"/>
          <p:nvPr/>
        </p:nvSpPr>
        <p:spPr>
          <a:xfrm>
            <a:off x="5124382" y="1784049"/>
            <a:ext cx="514885" cy="307777"/>
          </a:xfrm>
          <a:prstGeom prst="rect">
            <a:avLst/>
          </a:prstGeom>
          <a:solidFill>
            <a:srgbClr val="FF33CC"/>
          </a:solidFill>
        </p:spPr>
        <p:txBody>
          <a:bodyPr wrap="none" rtlCol="0">
            <a:spAutoFit/>
          </a:bodyPr>
          <a:lstStyle/>
          <a:p>
            <a:r>
              <a:rPr lang="en-GB" b="1" dirty="0"/>
              <a:t>arm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5BEEFC7-2A03-4744-B9EB-F3836B9C2D47}"/>
              </a:ext>
            </a:extLst>
          </p:cNvPr>
          <p:cNvSpPr txBox="1"/>
          <p:nvPr/>
        </p:nvSpPr>
        <p:spPr>
          <a:xfrm>
            <a:off x="84549" y="40788"/>
            <a:ext cx="7741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2">
                    <a:lumMod val="50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Can you label these? </a:t>
            </a:r>
            <a:r>
              <a:rPr lang="pl-PL" sz="3200" b="1" dirty="0">
                <a:solidFill>
                  <a:schemeClr val="bg2">
                    <a:lumMod val="50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GB" sz="3200" b="1" dirty="0">
                <a:solidFill>
                  <a:schemeClr val="bg2">
                    <a:lumMod val="50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</a:p>
          <a:p>
            <a:endParaRPr lang="en-GB" sz="1200" dirty="0">
              <a:solidFill>
                <a:schemeClr val="bg2">
                  <a:lumMod val="50000"/>
                </a:schemeClr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0D6861BB-3E7B-421B-9670-65DE96EC68E8}"/>
              </a:ext>
            </a:extLst>
          </p:cNvPr>
          <p:cNvSpPr txBox="1">
            <a:spLocks/>
          </p:cNvSpPr>
          <p:nvPr/>
        </p:nvSpPr>
        <p:spPr>
          <a:xfrm>
            <a:off x="84549" y="707257"/>
            <a:ext cx="4564823" cy="1248821"/>
          </a:xfrm>
          <a:prstGeom prst="rect">
            <a:avLst/>
          </a:prstGeom>
          <a:solidFill>
            <a:srgbClr val="FF33CC"/>
          </a:soli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/>
            <a:r>
              <a:rPr lang="en-GB" sz="1600" b="1" dirty="0">
                <a:solidFill>
                  <a:schemeClr val="bg1"/>
                </a:solidFill>
              </a:rPr>
              <a:t>ear   arm     hair    foot     finger      chest      hand      elbow   stomach (belly)   belly button   finger      knee       leg         nose     mouth         shoulder       hand    neck        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C61A791-B176-430E-8A80-44DFFFF24012}"/>
              </a:ext>
            </a:extLst>
          </p:cNvPr>
          <p:cNvSpPr txBox="1"/>
          <p:nvPr/>
        </p:nvSpPr>
        <p:spPr>
          <a:xfrm>
            <a:off x="5744114" y="297314"/>
            <a:ext cx="511741" cy="307777"/>
          </a:xfrm>
          <a:prstGeom prst="rect">
            <a:avLst/>
          </a:prstGeom>
          <a:solidFill>
            <a:srgbClr val="FF33CC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eye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D89D0E1-F88B-46F2-B029-CD293D42B018}"/>
              </a:ext>
            </a:extLst>
          </p:cNvPr>
          <p:cNvSpPr txBox="1"/>
          <p:nvPr/>
        </p:nvSpPr>
        <p:spPr>
          <a:xfrm>
            <a:off x="5579035" y="1015564"/>
            <a:ext cx="841897" cy="307777"/>
          </a:xfrm>
          <a:prstGeom prst="rect">
            <a:avLst/>
          </a:prstGeom>
          <a:solidFill>
            <a:srgbClr val="FF33CC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mouth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89FA715-D732-4D93-BE6C-DF1FC3D85A63}"/>
              </a:ext>
            </a:extLst>
          </p:cNvPr>
          <p:cNvSpPr txBox="1"/>
          <p:nvPr/>
        </p:nvSpPr>
        <p:spPr>
          <a:xfrm>
            <a:off x="5581493" y="1340510"/>
            <a:ext cx="724688" cy="307777"/>
          </a:xfrm>
          <a:prstGeom prst="rect">
            <a:avLst/>
          </a:prstGeom>
          <a:solidFill>
            <a:srgbClr val="FF33CC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neck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BE6EB2-ACC9-4BDC-BC80-C352EBFF95A4}"/>
              </a:ext>
            </a:extLst>
          </p:cNvPr>
          <p:cNvSpPr txBox="1"/>
          <p:nvPr/>
        </p:nvSpPr>
        <p:spPr>
          <a:xfrm>
            <a:off x="7944688" y="757999"/>
            <a:ext cx="511741" cy="307777"/>
          </a:xfrm>
          <a:prstGeom prst="rect">
            <a:avLst/>
          </a:prstGeom>
          <a:solidFill>
            <a:srgbClr val="FF33CC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ear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199F0C0-394C-493B-8FBD-34483CCA6426}"/>
              </a:ext>
            </a:extLst>
          </p:cNvPr>
          <p:cNvSpPr txBox="1"/>
          <p:nvPr/>
        </p:nvSpPr>
        <p:spPr>
          <a:xfrm>
            <a:off x="7845126" y="1186621"/>
            <a:ext cx="1115994" cy="307777"/>
          </a:xfrm>
          <a:prstGeom prst="rect">
            <a:avLst/>
          </a:prstGeom>
          <a:solidFill>
            <a:srgbClr val="FF33CC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shoulder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CD055C7-FA92-432A-81E2-9912AB3B10E3}"/>
              </a:ext>
            </a:extLst>
          </p:cNvPr>
          <p:cNvSpPr txBox="1"/>
          <p:nvPr/>
        </p:nvSpPr>
        <p:spPr>
          <a:xfrm>
            <a:off x="7749916" y="1688009"/>
            <a:ext cx="719976" cy="307777"/>
          </a:xfrm>
          <a:prstGeom prst="rect">
            <a:avLst/>
          </a:prstGeom>
          <a:solidFill>
            <a:srgbClr val="FF33CC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chest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ED3E0E1-117B-46AB-9F08-B3AF58BBF0C7}"/>
              </a:ext>
            </a:extLst>
          </p:cNvPr>
          <p:cNvSpPr txBox="1"/>
          <p:nvPr/>
        </p:nvSpPr>
        <p:spPr>
          <a:xfrm>
            <a:off x="8206394" y="2045102"/>
            <a:ext cx="754726" cy="307777"/>
          </a:xfrm>
          <a:prstGeom prst="rect">
            <a:avLst/>
          </a:prstGeom>
          <a:solidFill>
            <a:srgbClr val="FF33CC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elbow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E8AF183-0136-4021-A23F-5C4BA6236820}"/>
              </a:ext>
            </a:extLst>
          </p:cNvPr>
          <p:cNvSpPr txBox="1"/>
          <p:nvPr/>
        </p:nvSpPr>
        <p:spPr>
          <a:xfrm>
            <a:off x="8200558" y="2904152"/>
            <a:ext cx="760562" cy="307777"/>
          </a:xfrm>
          <a:prstGeom prst="rect">
            <a:avLst/>
          </a:prstGeom>
          <a:solidFill>
            <a:srgbClr val="FF33CC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hand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54EBBB7-AE29-4341-91B8-2DE4BB01A86B}"/>
              </a:ext>
            </a:extLst>
          </p:cNvPr>
          <p:cNvSpPr txBox="1"/>
          <p:nvPr/>
        </p:nvSpPr>
        <p:spPr>
          <a:xfrm>
            <a:off x="7845126" y="2526520"/>
            <a:ext cx="1214468" cy="307777"/>
          </a:xfrm>
          <a:prstGeom prst="rect">
            <a:avLst/>
          </a:prstGeom>
          <a:solidFill>
            <a:srgbClr val="FF33CC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belly button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F5437E6-25BA-4A8F-A90D-102C99166C58}"/>
              </a:ext>
            </a:extLst>
          </p:cNvPr>
          <p:cNvSpPr txBox="1"/>
          <p:nvPr/>
        </p:nvSpPr>
        <p:spPr>
          <a:xfrm>
            <a:off x="7854034" y="3511240"/>
            <a:ext cx="511741" cy="307777"/>
          </a:xfrm>
          <a:prstGeom prst="rect">
            <a:avLst/>
          </a:prstGeom>
          <a:solidFill>
            <a:srgbClr val="FF33CC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leg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7A6A0DE-E51C-45BC-92DB-123E0AF923CC}"/>
              </a:ext>
            </a:extLst>
          </p:cNvPr>
          <p:cNvSpPr txBox="1"/>
          <p:nvPr/>
        </p:nvSpPr>
        <p:spPr>
          <a:xfrm>
            <a:off x="7944688" y="4385501"/>
            <a:ext cx="622537" cy="307777"/>
          </a:xfrm>
          <a:prstGeom prst="rect">
            <a:avLst/>
          </a:prstGeom>
          <a:solidFill>
            <a:srgbClr val="FF33CC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foot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325B66B-48BC-4BD0-A484-FD14EC071C8D}"/>
              </a:ext>
            </a:extLst>
          </p:cNvPr>
          <p:cNvSpPr txBox="1"/>
          <p:nvPr/>
        </p:nvSpPr>
        <p:spPr>
          <a:xfrm>
            <a:off x="5488244" y="3836239"/>
            <a:ext cx="631202" cy="307777"/>
          </a:xfrm>
          <a:prstGeom prst="rect">
            <a:avLst/>
          </a:prstGeom>
          <a:solidFill>
            <a:srgbClr val="FF33CC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knee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6A04008-F06E-450F-9A77-E7C7396F8C46}"/>
              </a:ext>
            </a:extLst>
          </p:cNvPr>
          <p:cNvSpPr txBox="1"/>
          <p:nvPr/>
        </p:nvSpPr>
        <p:spPr>
          <a:xfrm>
            <a:off x="5193709" y="4452942"/>
            <a:ext cx="511741" cy="307777"/>
          </a:xfrm>
          <a:prstGeom prst="rect">
            <a:avLst/>
          </a:prstGeom>
          <a:solidFill>
            <a:srgbClr val="FF33CC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toe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8B63222-923F-4196-A409-40B7BA3880E2}"/>
              </a:ext>
            </a:extLst>
          </p:cNvPr>
          <p:cNvSpPr txBox="1"/>
          <p:nvPr/>
        </p:nvSpPr>
        <p:spPr>
          <a:xfrm>
            <a:off x="8094930" y="127949"/>
            <a:ext cx="511741" cy="307777"/>
          </a:xfrm>
          <a:prstGeom prst="rect">
            <a:avLst/>
          </a:prstGeom>
          <a:solidFill>
            <a:srgbClr val="FF33CC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hair</a:t>
            </a:r>
          </a:p>
        </p:txBody>
      </p:sp>
    </p:spTree>
    <p:extLst>
      <p:ext uri="{BB962C8B-B14F-4D97-AF65-F5344CB8AC3E}">
        <p14:creationId xmlns:p14="http://schemas.microsoft.com/office/powerpoint/2010/main" val="2153824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E84127-2D4B-4F08-A273-FC5D8E9E8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627" y="369630"/>
            <a:ext cx="7424373" cy="1050642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E12F71-8965-4BEF-852A-D6084F3B5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73CEE6-0605-476C-AF24-B3C740615DD8}"/>
              </a:ext>
            </a:extLst>
          </p:cNvPr>
          <p:cNvSpPr txBox="1"/>
          <p:nvPr/>
        </p:nvSpPr>
        <p:spPr>
          <a:xfrm>
            <a:off x="1927274" y="2665726"/>
            <a:ext cx="688613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b="1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0D6861BB-3E7B-421B-9670-65DE96EC68E8}"/>
              </a:ext>
            </a:extLst>
          </p:cNvPr>
          <p:cNvSpPr txBox="1">
            <a:spLocks/>
          </p:cNvSpPr>
          <p:nvPr/>
        </p:nvSpPr>
        <p:spPr>
          <a:xfrm>
            <a:off x="0" y="443152"/>
            <a:ext cx="9042156" cy="584775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/>
            <a:r>
              <a:rPr lang="en-GB" sz="1600" b="1" dirty="0">
                <a:solidFill>
                  <a:schemeClr val="bg1"/>
                </a:solidFill>
              </a:rPr>
              <a:t>a toothache           a cut                 an earache                 a cough         a cold     </a:t>
            </a:r>
          </a:p>
          <a:p>
            <a:pPr marL="114300"/>
            <a:r>
              <a:rPr lang="en-GB" sz="1600" b="1" dirty="0">
                <a:solidFill>
                  <a:schemeClr val="bg1"/>
                </a:solidFill>
              </a:rPr>
              <a:t>a stomach ache (tummy ache)         a headache               a sore throat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5BEEFC7-2A03-4744-B9EB-F3836B9C2D47}"/>
              </a:ext>
            </a:extLst>
          </p:cNvPr>
          <p:cNvSpPr txBox="1"/>
          <p:nvPr/>
        </p:nvSpPr>
        <p:spPr>
          <a:xfrm>
            <a:off x="101844" y="-71764"/>
            <a:ext cx="7741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Roboto Slab" panose="020B0604020202020204" charset="0"/>
                <a:ea typeface="Roboto Slab" panose="020B0604020202020204" charset="0"/>
              </a:rPr>
              <a:t>I have a/an …. </a:t>
            </a:r>
            <a:r>
              <a:rPr lang="en-GB" sz="3200" b="1" dirty="0">
                <a:solidFill>
                  <a:schemeClr val="bg2">
                    <a:lumMod val="50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have </a:t>
            </a:r>
            <a:r>
              <a:rPr lang="en-GB" sz="3200" b="1" dirty="0">
                <a:solidFill>
                  <a:schemeClr val="bg1"/>
                </a:solidFill>
                <a:highlight>
                  <a:srgbClr val="FF0000"/>
                </a:highlight>
                <a:latin typeface="Roboto Slab" panose="020B0604020202020204" charset="0"/>
                <a:ea typeface="Roboto Slab" panose="020B0604020202020204" charset="0"/>
              </a:rPr>
              <a:t>+</a:t>
            </a:r>
            <a:r>
              <a:rPr lang="en-GB" sz="3200" b="1" dirty="0">
                <a:solidFill>
                  <a:schemeClr val="bg2">
                    <a:lumMod val="50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 illnesses </a:t>
            </a:r>
            <a:r>
              <a:rPr lang="pl-PL" sz="3200" b="1" dirty="0">
                <a:solidFill>
                  <a:schemeClr val="bg2">
                    <a:lumMod val="50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GB" sz="3200" b="1" dirty="0">
                <a:solidFill>
                  <a:schemeClr val="bg2">
                    <a:lumMod val="50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4FC227-AA78-481D-B8E5-F2632ACBF2C7}"/>
              </a:ext>
            </a:extLst>
          </p:cNvPr>
          <p:cNvSpPr txBox="1"/>
          <p:nvPr/>
        </p:nvSpPr>
        <p:spPr>
          <a:xfrm>
            <a:off x="1990578" y="4324315"/>
            <a:ext cx="6771250" cy="3935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2F2FCC-6FA9-4F9C-BF56-56794F73F4B4}"/>
              </a:ext>
            </a:extLst>
          </p:cNvPr>
          <p:cNvSpPr txBox="1"/>
          <p:nvPr/>
        </p:nvSpPr>
        <p:spPr>
          <a:xfrm>
            <a:off x="1719628" y="4773870"/>
            <a:ext cx="7322528" cy="3942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729257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E84127-2D4B-4F08-A273-FC5D8E9E8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627" y="369630"/>
            <a:ext cx="7424373" cy="1050642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E12F71-8965-4BEF-852A-D6084F3B5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0D6861BB-3E7B-421B-9670-65DE96EC68E8}"/>
              </a:ext>
            </a:extLst>
          </p:cNvPr>
          <p:cNvSpPr txBox="1">
            <a:spLocks/>
          </p:cNvSpPr>
          <p:nvPr/>
        </p:nvSpPr>
        <p:spPr>
          <a:xfrm>
            <a:off x="0" y="443152"/>
            <a:ext cx="9042156" cy="584775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/>
            <a:r>
              <a:rPr lang="en-GB" sz="1600" b="1" dirty="0">
                <a:solidFill>
                  <a:schemeClr val="bg1"/>
                </a:solidFill>
              </a:rPr>
              <a:t>a toothache         a cut                 an earache                 a cough         a cold     </a:t>
            </a:r>
          </a:p>
          <a:p>
            <a:pPr marL="114300"/>
            <a:r>
              <a:rPr lang="en-GB" sz="1600" b="1" dirty="0">
                <a:solidFill>
                  <a:schemeClr val="bg1"/>
                </a:solidFill>
              </a:rPr>
              <a:t>a stomach ache (tummy ache)         a headache               a sore throat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5BEEFC7-2A03-4744-B9EB-F3836B9C2D47}"/>
              </a:ext>
            </a:extLst>
          </p:cNvPr>
          <p:cNvSpPr txBox="1"/>
          <p:nvPr/>
        </p:nvSpPr>
        <p:spPr>
          <a:xfrm>
            <a:off x="101844" y="-71764"/>
            <a:ext cx="7741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Roboto Slab" panose="020B0604020202020204" charset="0"/>
                <a:ea typeface="Roboto Slab" panose="020B0604020202020204" charset="0"/>
              </a:rPr>
              <a:t>I have a/an … </a:t>
            </a:r>
            <a:r>
              <a:rPr lang="en-GB" sz="3200" b="1" dirty="0">
                <a:solidFill>
                  <a:schemeClr val="bg2">
                    <a:lumMod val="50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have </a:t>
            </a:r>
            <a:r>
              <a:rPr lang="en-GB" sz="3200" b="1" dirty="0">
                <a:solidFill>
                  <a:schemeClr val="bg1"/>
                </a:solidFill>
                <a:highlight>
                  <a:srgbClr val="FF0000"/>
                </a:highlight>
                <a:latin typeface="Roboto Slab" panose="020B0604020202020204" charset="0"/>
                <a:ea typeface="Roboto Slab" panose="020B0604020202020204" charset="0"/>
              </a:rPr>
              <a:t>+</a:t>
            </a:r>
            <a:r>
              <a:rPr lang="en-GB" sz="3200" b="1" dirty="0">
                <a:solidFill>
                  <a:schemeClr val="bg2">
                    <a:lumMod val="50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 illnesses</a:t>
            </a:r>
            <a:r>
              <a:rPr lang="pl-PL" sz="3200" b="1" dirty="0">
                <a:solidFill>
                  <a:schemeClr val="bg2">
                    <a:lumMod val="50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GB" sz="3200" b="1" dirty="0">
                <a:solidFill>
                  <a:schemeClr val="bg2">
                    <a:lumMod val="50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BA8051C-712B-49AC-86AF-11128B64B1CD}"/>
              </a:ext>
            </a:extLst>
          </p:cNvPr>
          <p:cNvSpPr txBox="1"/>
          <p:nvPr/>
        </p:nvSpPr>
        <p:spPr>
          <a:xfrm>
            <a:off x="1814732" y="4803737"/>
            <a:ext cx="722742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472965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90E6F-08D0-4C6B-9F23-CAAA1CE4E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0" y="250555"/>
            <a:ext cx="7470573" cy="596636"/>
          </a:xfrm>
          <a:solidFill>
            <a:schemeClr val="bg1"/>
          </a:solidFill>
        </p:spPr>
        <p:txBody>
          <a:bodyPr/>
          <a:lstStyle/>
          <a:p>
            <a:r>
              <a:rPr lang="en-GB" sz="2800" b="1" dirty="0">
                <a:solidFill>
                  <a:schemeClr val="bg2">
                    <a:lumMod val="50000"/>
                  </a:schemeClr>
                </a:solidFill>
              </a:rPr>
              <a:t>Where can you hear these conversations?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5CFB16-A8BC-4EC7-A46B-83487CE9704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 smtClean="0">
                <a:ln>
                  <a:noFill/>
                </a:ln>
                <a:solidFill>
                  <a:srgbClr val="B7B7B7"/>
                </a:solidFill>
                <a:effectLst/>
                <a:uLnTx/>
                <a:uFillTx/>
                <a:latin typeface="Roboto Slab"/>
                <a:ea typeface="Roboto Slab"/>
                <a:sym typeface="Roboto Slab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lang="en" sz="1300" b="0" i="0" u="none" strike="noStrike" kern="0" cap="none" spc="0" normalizeH="0" baseline="0" noProof="0">
              <a:ln>
                <a:noFill/>
              </a:ln>
              <a:solidFill>
                <a:srgbClr val="B7B7B7"/>
              </a:solidFill>
              <a:effectLst/>
              <a:uLnTx/>
              <a:uFillTx/>
              <a:latin typeface="Roboto Slab"/>
              <a:ea typeface="Roboto Slab"/>
              <a:sym typeface="Roboto Slab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B25647E-C6B4-49FF-96A3-C5DBDB3F11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986127"/>
              </p:ext>
            </p:extLst>
          </p:nvPr>
        </p:nvGraphicFramePr>
        <p:xfrm>
          <a:off x="256558" y="1107345"/>
          <a:ext cx="8476138" cy="3581984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778615">
                  <a:extLst>
                    <a:ext uri="{9D8B030D-6E8A-4147-A177-3AD203B41FA5}">
                      <a16:colId xmlns:a16="http://schemas.microsoft.com/office/drawing/2014/main" val="1060736101"/>
                    </a:ext>
                  </a:extLst>
                </a:gridCol>
                <a:gridCol w="3563532">
                  <a:extLst>
                    <a:ext uri="{9D8B030D-6E8A-4147-A177-3AD203B41FA5}">
                      <a16:colId xmlns:a16="http://schemas.microsoft.com/office/drawing/2014/main" val="414862617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812584838"/>
                    </a:ext>
                  </a:extLst>
                </a:gridCol>
                <a:gridCol w="3524391">
                  <a:extLst>
                    <a:ext uri="{9D8B030D-6E8A-4147-A177-3AD203B41FA5}">
                      <a16:colId xmlns:a16="http://schemas.microsoft.com/office/drawing/2014/main" val="2526117848"/>
                    </a:ext>
                  </a:extLst>
                </a:gridCol>
              </a:tblGrid>
              <a:tr h="510832">
                <a:tc>
                  <a:txBody>
                    <a:bodyPr/>
                    <a:lstStyle/>
                    <a:p>
                      <a:endParaRPr lang="en-GB" sz="1800" dirty="0">
                        <a:latin typeface="Raleway ExtraBold" panose="020B060402020202020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Raleway ExtraBold" panose="020B0604020202020204" charset="0"/>
                        </a:rPr>
                        <a:t>…?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Raleway ExtraBold" panose="020B060402020202020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Raleway ExtraBold" panose="020B0604020202020204" charset="0"/>
                        </a:rPr>
                        <a:t>Place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681166"/>
                  </a:ext>
                </a:extLst>
              </a:tr>
              <a:tr h="510832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Raleway ExtraBold" panose="020B0604020202020204" charset="0"/>
                        </a:rPr>
                        <a:t>1.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Raleway ExtraBold" panose="020B0604020202020204" charset="0"/>
                        </a:rPr>
                        <a:t>What is 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Raleway ExtraBold" panose="020B0604020202020204" charset="0"/>
                        </a:rPr>
                        <a:t>the matter</a:t>
                      </a:r>
                      <a:r>
                        <a:rPr lang="en-GB" sz="1800" dirty="0">
                          <a:latin typeface="Raleway ExtraBold" panose="020B0604020202020204" charset="0"/>
                        </a:rPr>
                        <a:t>? What can I do for you today?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Raleway ExtraBold" panose="020B0604020202020204" charset="0"/>
                        </a:rPr>
                        <a:t>A.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i="1" dirty="0">
                          <a:solidFill>
                            <a:schemeClr val="bg1"/>
                          </a:solidFill>
                          <a:latin typeface="Raleway ExtraBold" panose="020B0604020202020204" charset="0"/>
                        </a:rPr>
                        <a:t>hospital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254691"/>
                  </a:ext>
                </a:extLst>
              </a:tr>
              <a:tr h="510832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Raleway ExtraBold" panose="020B0604020202020204" charset="0"/>
                        </a:rPr>
                        <a:t>2.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Raleway ExtraBold" panose="020B0604020202020204" charset="0"/>
                        </a:rPr>
                        <a:t>I’m looking for the 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Raleway ExtraBold" panose="020B0604020202020204" charset="0"/>
                        </a:rPr>
                        <a:t>x-ray department.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Raleway ExtraBold" panose="020B0604020202020204" charset="0"/>
                        </a:rPr>
                        <a:t>B.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i="1" dirty="0">
                          <a:solidFill>
                            <a:schemeClr val="bg1"/>
                          </a:solidFill>
                          <a:latin typeface="Raleway ExtraBold" panose="020B0604020202020204" charset="0"/>
                        </a:rPr>
                        <a:t>doctor’s surgery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898418"/>
                  </a:ext>
                </a:extLst>
              </a:tr>
              <a:tr h="510832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Raleway ExtraBold" panose="020B0604020202020204" charset="0"/>
                        </a:rPr>
                        <a:t>3.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Raleway ExtraBold" panose="020B0604020202020204" charset="0"/>
                        </a:rPr>
                        <a:t>I have a 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Raleway ExtraBold" panose="020B0604020202020204" charset="0"/>
                        </a:rPr>
                        <a:t>prescription</a:t>
                      </a:r>
                      <a:r>
                        <a:rPr lang="en-GB" sz="1800" dirty="0">
                          <a:latin typeface="Raleway ExtraBold" panose="020B0604020202020204" charset="0"/>
                        </a:rPr>
                        <a:t> for some antibiotics.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Raleway ExtraBold" panose="020B0604020202020204" charset="0"/>
                        </a:rPr>
                        <a:t>C.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800" i="1" dirty="0">
                          <a:solidFill>
                            <a:schemeClr val="bg1"/>
                          </a:solidFill>
                          <a:latin typeface="Raleway ExtraBold" panose="020B0604020202020204" charset="0"/>
                        </a:rPr>
                        <a:t>GP reception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854687"/>
                  </a:ext>
                </a:extLst>
              </a:tr>
              <a:tr h="510832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Raleway ExtraBold" panose="020B0604020202020204" charset="0"/>
                        </a:rPr>
                        <a:t>4.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Raleway ExtraBold" panose="020B0604020202020204" charset="0"/>
                        </a:rPr>
                        <a:t>I would like to 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Raleway ExtraBold" panose="020B0604020202020204" charset="0"/>
                        </a:rPr>
                        <a:t>make an appointment</a:t>
                      </a:r>
                      <a:r>
                        <a:rPr lang="en-GB" sz="1800" dirty="0">
                          <a:latin typeface="Raleway ExtraBold" panose="020B0604020202020204" charset="0"/>
                        </a:rPr>
                        <a:t> with </a:t>
                      </a:r>
                      <a:r>
                        <a:rPr lang="en-GB" sz="1800" dirty="0" err="1">
                          <a:latin typeface="Raleway ExtraBold" panose="020B0604020202020204" charset="0"/>
                        </a:rPr>
                        <a:t>dr.</a:t>
                      </a:r>
                      <a:r>
                        <a:rPr lang="en-GB" sz="1800" dirty="0">
                          <a:latin typeface="Raleway ExtraBold" panose="020B0604020202020204" charset="0"/>
                        </a:rPr>
                        <a:t> Cox.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Raleway ExtraBold" panose="020B0604020202020204" charset="0"/>
                        </a:rPr>
                        <a:t>D.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800" i="1" dirty="0">
                          <a:solidFill>
                            <a:schemeClr val="bg1"/>
                          </a:solidFill>
                          <a:latin typeface="Raleway ExtraBold" panose="020B0604020202020204" charset="0"/>
                        </a:rPr>
                        <a:t>pharmacy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656524"/>
                  </a:ext>
                </a:extLst>
              </a:tr>
              <a:tr h="510832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Raleway ExtraBold" panose="020B0604020202020204" charset="0"/>
                        </a:rPr>
                        <a:t>5.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Raleway ExtraBold" panose="020B0604020202020204" charset="0"/>
                        </a:rPr>
                        <a:t>The nurse will 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Raleway ExtraBold" panose="020B0604020202020204" charset="0"/>
                        </a:rPr>
                        <a:t>see you </a:t>
                      </a:r>
                      <a:r>
                        <a:rPr lang="en-GB" sz="1800" dirty="0">
                          <a:latin typeface="Raleway ExtraBold" panose="020B0604020202020204" charset="0"/>
                        </a:rPr>
                        <a:t>now.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Raleway ExtraBold" panose="020B0604020202020204" charset="0"/>
                        </a:rPr>
                        <a:t>E.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i="1" dirty="0">
                          <a:solidFill>
                            <a:schemeClr val="bg1"/>
                          </a:solidFill>
                          <a:latin typeface="Raleway ExtraBold" panose="020B0604020202020204" charset="0"/>
                        </a:rPr>
                        <a:t>treatment room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309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1793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90E6F-08D0-4C6B-9F23-CAAA1CE4E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0" y="250555"/>
            <a:ext cx="8684089" cy="596636"/>
          </a:xfrm>
          <a:solidFill>
            <a:schemeClr val="bg1"/>
          </a:solidFill>
        </p:spPr>
        <p:txBody>
          <a:bodyPr/>
          <a:lstStyle/>
          <a:p>
            <a:r>
              <a:rPr lang="en-GB" sz="2800" b="1" dirty="0">
                <a:solidFill>
                  <a:schemeClr val="bg2">
                    <a:lumMod val="50000"/>
                  </a:schemeClr>
                </a:solidFill>
              </a:rPr>
              <a:t>Symptoms and illnesses. Can you match them?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5CFB16-A8BC-4EC7-A46B-83487CE9704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 smtClean="0">
                <a:ln>
                  <a:noFill/>
                </a:ln>
                <a:solidFill>
                  <a:srgbClr val="B7B7B7"/>
                </a:solidFill>
                <a:effectLst/>
                <a:uLnTx/>
                <a:uFillTx/>
                <a:latin typeface="Roboto Slab"/>
                <a:ea typeface="Roboto Slab"/>
                <a:sym typeface="Roboto Slab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lang="en" sz="1300" b="0" i="0" u="none" strike="noStrike" kern="0" cap="none" spc="0" normalizeH="0" baseline="0" noProof="0">
              <a:ln>
                <a:noFill/>
              </a:ln>
              <a:solidFill>
                <a:srgbClr val="B7B7B7"/>
              </a:solidFill>
              <a:effectLst/>
              <a:uLnTx/>
              <a:uFillTx/>
              <a:latin typeface="Roboto Slab"/>
              <a:ea typeface="Roboto Slab"/>
              <a:sym typeface="Roboto Slab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B25647E-C6B4-49FF-96A3-C5DBDB3F11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089743"/>
              </p:ext>
            </p:extLst>
          </p:nvPr>
        </p:nvGraphicFramePr>
        <p:xfrm>
          <a:off x="333931" y="1053647"/>
          <a:ext cx="8476138" cy="3536653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778615">
                  <a:extLst>
                    <a:ext uri="{9D8B030D-6E8A-4147-A177-3AD203B41FA5}">
                      <a16:colId xmlns:a16="http://schemas.microsoft.com/office/drawing/2014/main" val="1060736101"/>
                    </a:ext>
                  </a:extLst>
                </a:gridCol>
                <a:gridCol w="3563532">
                  <a:extLst>
                    <a:ext uri="{9D8B030D-6E8A-4147-A177-3AD203B41FA5}">
                      <a16:colId xmlns:a16="http://schemas.microsoft.com/office/drawing/2014/main" val="414862617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812584838"/>
                    </a:ext>
                  </a:extLst>
                </a:gridCol>
                <a:gridCol w="3524391">
                  <a:extLst>
                    <a:ext uri="{9D8B030D-6E8A-4147-A177-3AD203B41FA5}">
                      <a16:colId xmlns:a16="http://schemas.microsoft.com/office/drawing/2014/main" val="2526117848"/>
                    </a:ext>
                  </a:extLst>
                </a:gridCol>
              </a:tblGrid>
              <a:tr h="471661">
                <a:tc>
                  <a:txBody>
                    <a:bodyPr/>
                    <a:lstStyle/>
                    <a:p>
                      <a:endParaRPr lang="en-GB" sz="1800" dirty="0">
                        <a:latin typeface="Raleway ExtraBold" panose="020B0604020202020204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Raleway ExtraBold" panose="020B0604020202020204" charset="0"/>
                        </a:rPr>
                        <a:t>Illness 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Raleway ExtraBold" panose="020B0604020202020204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Raleway ExtraBold" panose="020B0604020202020204" charset="0"/>
                        </a:rPr>
                        <a:t>Symptom 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681166"/>
                  </a:ext>
                </a:extLst>
              </a:tr>
              <a:tr h="510832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Raleway ExtraBold" panose="020B0604020202020204" charset="0"/>
                        </a:rPr>
                        <a:t>1.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bg1"/>
                          </a:solidFill>
                          <a:latin typeface="Raleway ExtraBold" panose="020B0604020202020204" charset="0"/>
                        </a:rPr>
                        <a:t>Flu (influenza)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Raleway ExtraBold" panose="020B0604020202020204" charset="0"/>
                        </a:rPr>
                        <a:t>A.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i="1" dirty="0">
                          <a:solidFill>
                            <a:schemeClr val="bg1"/>
                          </a:solidFill>
                          <a:latin typeface="Raleway ExtraBold" panose="020B0604020202020204" charset="0"/>
                        </a:rPr>
                        <a:t>Sore throat 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254691"/>
                  </a:ext>
                </a:extLst>
              </a:tr>
              <a:tr h="510832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Raleway ExtraBold" panose="020B0604020202020204" charset="0"/>
                        </a:rPr>
                        <a:t>2.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bg1"/>
                          </a:solidFill>
                          <a:latin typeface="Raleway ExtraBold" panose="020B0604020202020204" charset="0"/>
                        </a:rPr>
                        <a:t>Cough 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Raleway ExtraBold" panose="020B0604020202020204" charset="0"/>
                        </a:rPr>
                        <a:t>B.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i="1" dirty="0">
                          <a:solidFill>
                            <a:schemeClr val="bg1"/>
                          </a:solidFill>
                          <a:latin typeface="Raleway ExtraBold" panose="020B0604020202020204" charset="0"/>
                        </a:rPr>
                        <a:t>Sneezing 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898418"/>
                  </a:ext>
                </a:extLst>
              </a:tr>
              <a:tr h="510832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Raleway ExtraBold" panose="020B0604020202020204" charset="0"/>
                        </a:rPr>
                        <a:t>3.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bg1"/>
                          </a:solidFill>
                          <a:latin typeface="Raleway ExtraBold" panose="020B0604020202020204" charset="0"/>
                        </a:rPr>
                        <a:t>Cold 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Raleway ExtraBold" panose="020B0604020202020204" charset="0"/>
                        </a:rPr>
                        <a:t>C.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800" i="1" dirty="0">
                          <a:solidFill>
                            <a:schemeClr val="bg1"/>
                          </a:solidFill>
                          <a:latin typeface="Raleway ExtraBold" panose="020B0604020202020204" charset="0"/>
                        </a:rPr>
                        <a:t>Bleeding 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854687"/>
                  </a:ext>
                </a:extLst>
              </a:tr>
              <a:tr h="510832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Raleway ExtraBold" panose="020B0604020202020204" charset="0"/>
                        </a:rPr>
                        <a:t>4.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bg1"/>
                          </a:solidFill>
                          <a:latin typeface="Raleway ExtraBold" panose="020B0604020202020204" charset="0"/>
                        </a:rPr>
                        <a:t>Backache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Raleway ExtraBold" panose="020B0604020202020204" charset="0"/>
                        </a:rPr>
                        <a:t>D.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800" i="1" dirty="0">
                          <a:solidFill>
                            <a:schemeClr val="bg1"/>
                          </a:solidFill>
                          <a:latin typeface="Raleway ExtraBold" panose="020B0604020202020204" charset="0"/>
                        </a:rPr>
                        <a:t>Sore back, can’t move 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656524"/>
                  </a:ext>
                </a:extLst>
              </a:tr>
              <a:tr h="510832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Raleway ExtraBold" panose="020B0604020202020204" charset="0"/>
                        </a:rPr>
                        <a:t>5.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bg1"/>
                          </a:solidFill>
                          <a:latin typeface="Raleway ExtraBold" panose="020B0604020202020204" charset="0"/>
                        </a:rPr>
                        <a:t>Cut finger 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Raleway ExtraBold" panose="020B0604020202020204" charset="0"/>
                        </a:rPr>
                        <a:t>E.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i="1" dirty="0">
                          <a:solidFill>
                            <a:schemeClr val="bg1"/>
                          </a:solidFill>
                          <a:latin typeface="Raleway ExtraBold" panose="020B0604020202020204" charset="0"/>
                        </a:rPr>
                        <a:t>Red marks on the skin 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309291"/>
                  </a:ext>
                </a:extLst>
              </a:tr>
              <a:tr h="510832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Raleway ExtraBold" panose="020B0604020202020204" charset="0"/>
                        </a:rPr>
                        <a:t>6. 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bg1"/>
                          </a:solidFill>
                          <a:latin typeface="Raleway ExtraBold" panose="020B0604020202020204" charset="0"/>
                        </a:rPr>
                        <a:t>Rash 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Raleway ExtraBold" panose="020B0604020202020204" charset="0"/>
                        </a:rPr>
                        <a:t>F. 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i="1" dirty="0">
                          <a:solidFill>
                            <a:schemeClr val="bg1"/>
                          </a:solidFill>
                          <a:latin typeface="Raleway ExtraBold" panose="020B0604020202020204" charset="0"/>
                        </a:rPr>
                        <a:t>Fever and chills 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095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2101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56297CD-EFD8-4B79-B001-51C145026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189" y="2683207"/>
            <a:ext cx="4482822" cy="25225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890E6F-08D0-4C6B-9F23-CAAA1CE4E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47" y="130980"/>
            <a:ext cx="5843238" cy="596636"/>
          </a:xfrm>
          <a:solidFill>
            <a:schemeClr val="bg1"/>
          </a:solidFill>
        </p:spPr>
        <p:txBody>
          <a:bodyPr/>
          <a:lstStyle/>
          <a:p>
            <a:r>
              <a:rPr lang="en-GB" sz="2000" b="1" dirty="0">
                <a:solidFill>
                  <a:schemeClr val="bg2">
                    <a:lumMod val="50000"/>
                  </a:schemeClr>
                </a:solidFill>
              </a:rPr>
              <a:t>What is the matter? Complete these dialogues.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5CFB16-A8BC-4EC7-A46B-83487CE9704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 smtClean="0">
                <a:ln>
                  <a:noFill/>
                </a:ln>
                <a:solidFill>
                  <a:srgbClr val="B7B7B7"/>
                </a:solidFill>
                <a:effectLst/>
                <a:uLnTx/>
                <a:uFillTx/>
                <a:latin typeface="Roboto Slab"/>
                <a:ea typeface="Roboto Slab"/>
                <a:sym typeface="Roboto Slab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lang="en" sz="1300" b="0" i="0" u="none" strike="noStrike" kern="0" cap="none" spc="0" normalizeH="0" baseline="0" noProof="0">
              <a:ln>
                <a:noFill/>
              </a:ln>
              <a:solidFill>
                <a:srgbClr val="B7B7B7"/>
              </a:solidFill>
              <a:effectLst/>
              <a:uLnTx/>
              <a:uFillTx/>
              <a:latin typeface="Roboto Slab"/>
              <a:ea typeface="Roboto Slab"/>
              <a:sym typeface="Roboto Slab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B25647E-C6B4-49FF-96A3-C5DBDB3F11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045831"/>
              </p:ext>
            </p:extLst>
          </p:nvPr>
        </p:nvGraphicFramePr>
        <p:xfrm>
          <a:off x="284547" y="940814"/>
          <a:ext cx="6181053" cy="2552992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638481">
                  <a:extLst>
                    <a:ext uri="{9D8B030D-6E8A-4147-A177-3AD203B41FA5}">
                      <a16:colId xmlns:a16="http://schemas.microsoft.com/office/drawing/2014/main" val="1060736101"/>
                    </a:ext>
                  </a:extLst>
                </a:gridCol>
                <a:gridCol w="3929537">
                  <a:extLst>
                    <a:ext uri="{9D8B030D-6E8A-4147-A177-3AD203B41FA5}">
                      <a16:colId xmlns:a16="http://schemas.microsoft.com/office/drawing/2014/main" val="4148626179"/>
                    </a:ext>
                  </a:extLst>
                </a:gridCol>
                <a:gridCol w="1613035">
                  <a:extLst>
                    <a:ext uri="{9D8B030D-6E8A-4147-A177-3AD203B41FA5}">
                      <a16:colId xmlns:a16="http://schemas.microsoft.com/office/drawing/2014/main" val="2526117848"/>
                    </a:ext>
                  </a:extLst>
                </a:gridCol>
              </a:tblGrid>
              <a:tr h="510832">
                <a:tc>
                  <a:txBody>
                    <a:bodyPr/>
                    <a:lstStyle/>
                    <a:p>
                      <a:endParaRPr lang="en-GB" sz="1600" dirty="0">
                        <a:latin typeface="Raleway ExtraBold" panose="020B060402020202020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Raleway ExtraBold" panose="020B0604020202020204" charset="0"/>
                        </a:rPr>
                        <a:t>I’m not feeling well.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Raleway ExtraBold" panose="020B0604020202020204" charset="0"/>
                        </a:rPr>
                        <a:t>   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681166"/>
                  </a:ext>
                </a:extLst>
              </a:tr>
              <a:tr h="510832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Raleway ExtraBold" panose="020B0604020202020204" charset="0"/>
                        </a:rPr>
                        <a:t>1.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Raleway ExtraBold" panose="020B0604020202020204" charset="0"/>
                        </a:rPr>
                        <a:t>Tom: </a:t>
                      </a:r>
                      <a:r>
                        <a:rPr lang="en-GB" sz="1600" dirty="0" err="1">
                          <a:latin typeface="Raleway ExtraBold" panose="020B0604020202020204" charset="0"/>
                        </a:rPr>
                        <a:t>Atchoo</a:t>
                      </a:r>
                      <a:r>
                        <a:rPr lang="en-GB" sz="1600" dirty="0">
                          <a:latin typeface="Raleway ExtraBold" panose="020B0604020202020204" charset="0"/>
                        </a:rPr>
                        <a:t>! </a:t>
                      </a:r>
                      <a:r>
                        <a:rPr lang="en-GB" sz="1600" dirty="0" err="1">
                          <a:latin typeface="Raleway ExtraBold" panose="020B0604020202020204" charset="0"/>
                        </a:rPr>
                        <a:t>Atchoo</a:t>
                      </a:r>
                      <a:r>
                        <a:rPr lang="en-GB" sz="1600" dirty="0">
                          <a:latin typeface="Raleway ExtraBold" panose="020B0604020202020204" charset="0"/>
                        </a:rPr>
                        <a:t>!</a:t>
                      </a:r>
                    </a:p>
                    <a:p>
                      <a:r>
                        <a:rPr lang="en-GB" sz="1600" dirty="0">
                          <a:latin typeface="Raleway ExtraBold" panose="020B0604020202020204" charset="0"/>
                        </a:rPr>
                        <a:t>Daisy: Bless you! Are you 1. _____? </a:t>
                      </a:r>
                    </a:p>
                    <a:p>
                      <a:r>
                        <a:rPr lang="en-GB" sz="1600" dirty="0">
                          <a:latin typeface="Raleway ExtraBold" panose="020B0604020202020204" charset="0"/>
                        </a:rPr>
                        <a:t>Tom: I think I have a 2. ______.</a:t>
                      </a:r>
                    </a:p>
                    <a:p>
                      <a:r>
                        <a:rPr lang="en-GB" sz="1600" dirty="0">
                          <a:latin typeface="Raleway ExtraBold" panose="020B0604020202020204" charset="0"/>
                        </a:rPr>
                        <a:t>Daisy: Do you have a high 3. _____?</a:t>
                      </a:r>
                    </a:p>
                    <a:p>
                      <a:r>
                        <a:rPr lang="en-GB" sz="1600" dirty="0">
                          <a:latin typeface="Raleway ExtraBold" panose="020B0604020202020204" charset="0"/>
                        </a:rPr>
                        <a:t>Tom: I think so. I also feel very 4. _____.</a:t>
                      </a:r>
                    </a:p>
                    <a:p>
                      <a:r>
                        <a:rPr lang="en-GB" sz="1600" dirty="0">
                          <a:latin typeface="Raleway ExtraBold" panose="020B0604020202020204" charset="0"/>
                        </a:rPr>
                        <a:t>Daisy: You should stay at home and </a:t>
                      </a:r>
                    </a:p>
                    <a:p>
                      <a:r>
                        <a:rPr lang="en-GB" sz="1600" dirty="0">
                          <a:latin typeface="Raleway ExtraBold" panose="020B0604020202020204" charset="0"/>
                        </a:rPr>
                        <a:t>5. _____. You can’t go to work like this!</a:t>
                      </a:r>
                    </a:p>
                    <a:p>
                      <a:r>
                        <a:rPr lang="en-GB" sz="1600" dirty="0">
                          <a:latin typeface="Raleway ExtraBold" panose="020B0604020202020204" charset="0"/>
                        </a:rPr>
                        <a:t>Tom: You’re right. I will 6. _____ in sick. 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i="1" dirty="0">
                          <a:solidFill>
                            <a:schemeClr val="bg1"/>
                          </a:solidFill>
                          <a:latin typeface="Raleway ExtraBold" panose="020B0604020202020204" charset="0"/>
                        </a:rPr>
                        <a:t>cold </a:t>
                      </a:r>
                    </a:p>
                    <a:p>
                      <a:r>
                        <a:rPr lang="en-GB" sz="1600" i="1" dirty="0">
                          <a:solidFill>
                            <a:schemeClr val="bg1"/>
                          </a:solidFill>
                          <a:latin typeface="Raleway ExtraBold" panose="020B0604020202020204" charset="0"/>
                        </a:rPr>
                        <a:t>okay</a:t>
                      </a:r>
                    </a:p>
                    <a:p>
                      <a:r>
                        <a:rPr lang="en-GB" sz="1600" i="1" dirty="0">
                          <a:solidFill>
                            <a:schemeClr val="bg1"/>
                          </a:solidFill>
                          <a:latin typeface="Raleway ExtraBold" panose="020B0604020202020204" charset="0"/>
                        </a:rPr>
                        <a:t>temperature </a:t>
                      </a:r>
                    </a:p>
                    <a:p>
                      <a:r>
                        <a:rPr lang="en-GB" sz="1600" i="1" dirty="0">
                          <a:solidFill>
                            <a:schemeClr val="bg1"/>
                          </a:solidFill>
                          <a:latin typeface="Raleway ExtraBold" panose="020B0604020202020204" charset="0"/>
                        </a:rPr>
                        <a:t>rest</a:t>
                      </a:r>
                    </a:p>
                    <a:p>
                      <a:r>
                        <a:rPr lang="en-GB" sz="1600" i="1" dirty="0">
                          <a:solidFill>
                            <a:schemeClr val="bg1"/>
                          </a:solidFill>
                          <a:latin typeface="Raleway ExtraBold" panose="020B0604020202020204" charset="0"/>
                        </a:rPr>
                        <a:t>weak</a:t>
                      </a:r>
                    </a:p>
                    <a:p>
                      <a:r>
                        <a:rPr lang="en-GB" sz="1600" i="1" dirty="0">
                          <a:solidFill>
                            <a:schemeClr val="bg1"/>
                          </a:solidFill>
                          <a:latin typeface="Raleway ExtraBold" panose="020B0604020202020204" charset="0"/>
                        </a:rPr>
                        <a:t>call 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2546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3006776"/>
      </p:ext>
    </p:extLst>
  </p:cSld>
  <p:clrMapOvr>
    <a:masterClrMapping/>
  </p:clrMapOvr>
</p:sld>
</file>

<file path=ppt/theme/theme1.xml><?xml version="1.0" encoding="utf-8"?>
<a:theme xmlns:a="http://schemas.openxmlformats.org/drawingml/2006/main" name="Lysander template">
  <a:themeElements>
    <a:clrScheme name="Custom 347">
      <a:dk1>
        <a:srgbClr val="111111"/>
      </a:dk1>
      <a:lt1>
        <a:srgbClr val="FFFFFF"/>
      </a:lt1>
      <a:dk2>
        <a:srgbClr val="999999"/>
      </a:dk2>
      <a:lt2>
        <a:srgbClr val="EFEFEF"/>
      </a:lt2>
      <a:accent1>
        <a:srgbClr val="FF0000"/>
      </a:accent1>
      <a:accent2>
        <a:srgbClr val="CC0000"/>
      </a:accent2>
      <a:accent3>
        <a:srgbClr val="434343"/>
      </a:accent3>
      <a:accent4>
        <a:srgbClr val="999999"/>
      </a:accent4>
      <a:accent5>
        <a:srgbClr val="CCCCCC"/>
      </a:accent5>
      <a:accent6>
        <a:srgbClr val="EFEFEF"/>
      </a:accent6>
      <a:hlink>
        <a:srgbClr val="11111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ysander template">
  <a:themeElements>
    <a:clrScheme name="Custom 347">
      <a:dk1>
        <a:srgbClr val="111111"/>
      </a:dk1>
      <a:lt1>
        <a:srgbClr val="FFFFFF"/>
      </a:lt1>
      <a:dk2>
        <a:srgbClr val="999999"/>
      </a:dk2>
      <a:lt2>
        <a:srgbClr val="EFEFEF"/>
      </a:lt2>
      <a:accent1>
        <a:srgbClr val="FF0000"/>
      </a:accent1>
      <a:accent2>
        <a:srgbClr val="CC0000"/>
      </a:accent2>
      <a:accent3>
        <a:srgbClr val="434343"/>
      </a:accent3>
      <a:accent4>
        <a:srgbClr val="999999"/>
      </a:accent4>
      <a:accent5>
        <a:srgbClr val="CCCCCC"/>
      </a:accent5>
      <a:accent6>
        <a:srgbClr val="EFEFEF"/>
      </a:accent6>
      <a:hlink>
        <a:srgbClr val="11111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24513</TotalTime>
  <Words>1047</Words>
  <Application>Microsoft Office PowerPoint</Application>
  <PresentationFormat>On-screen Show (16:9)</PresentationFormat>
  <Paragraphs>214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Raleway ExtraBold</vt:lpstr>
      <vt:lpstr>Roboto Slab</vt:lpstr>
      <vt:lpstr>Arial</vt:lpstr>
      <vt:lpstr>Georgia</vt:lpstr>
      <vt:lpstr>Lysander template</vt:lpstr>
      <vt:lpstr>1_Lysander template</vt:lpstr>
      <vt:lpstr>                 At the doctor’s  </vt:lpstr>
      <vt:lpstr>Do you know these body parts?</vt:lpstr>
      <vt:lpstr>PowerPoint Presentation</vt:lpstr>
      <vt:lpstr>PowerPoint Presentation</vt:lpstr>
      <vt:lpstr>PowerPoint Presentation</vt:lpstr>
      <vt:lpstr>PowerPoint Presentation</vt:lpstr>
      <vt:lpstr>Where can you hear these conversations?</vt:lpstr>
      <vt:lpstr>Symptoms and illnesses. Can you match them?</vt:lpstr>
      <vt:lpstr>What is the matter? Complete these dialogues.</vt:lpstr>
      <vt:lpstr>What is the matter? Complete these dialogues.</vt:lpstr>
      <vt:lpstr>What is the matter? Complete these dialogues. </vt:lpstr>
      <vt:lpstr>What is the matter? Complete these dialogues. </vt:lpstr>
      <vt:lpstr>What is the matter? Complete these dialogues. </vt:lpstr>
      <vt:lpstr>What is the matter? Complete these dialogues 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BE or NOT TO BE</dc:title>
  <dc:creator>Kasia</dc:creator>
  <cp:lastModifiedBy>Kasia</cp:lastModifiedBy>
  <cp:revision>181</cp:revision>
  <dcterms:modified xsi:type="dcterms:W3CDTF">2021-09-24T12:35:27Z</dcterms:modified>
</cp:coreProperties>
</file>